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5"/>
  </p:notesMasterIdLst>
  <p:sldIdLst>
    <p:sldId id="884" r:id="rId6"/>
    <p:sldId id="260" r:id="rId7"/>
    <p:sldId id="1040" r:id="rId8"/>
    <p:sldId id="1041" r:id="rId9"/>
    <p:sldId id="1042" r:id="rId10"/>
    <p:sldId id="1043" r:id="rId11"/>
    <p:sldId id="1029" r:id="rId12"/>
    <p:sldId id="1030" r:id="rId13"/>
    <p:sldId id="953" r:id="rId14"/>
    <p:sldId id="954" r:id="rId15"/>
    <p:sldId id="955" r:id="rId16"/>
    <p:sldId id="956" r:id="rId17"/>
    <p:sldId id="957" r:id="rId18"/>
    <p:sldId id="984" r:id="rId19"/>
    <p:sldId id="987" r:id="rId20"/>
    <p:sldId id="908" r:id="rId21"/>
    <p:sldId id="909" r:id="rId22"/>
    <p:sldId id="911" r:id="rId23"/>
    <p:sldId id="912" r:id="rId24"/>
    <p:sldId id="913" r:id="rId25"/>
    <p:sldId id="914" r:id="rId26"/>
    <p:sldId id="918" r:id="rId27"/>
    <p:sldId id="1045" r:id="rId28"/>
    <p:sldId id="967" r:id="rId29"/>
    <p:sldId id="896" r:id="rId30"/>
    <p:sldId id="970" r:id="rId31"/>
    <p:sldId id="910" r:id="rId32"/>
    <p:sldId id="971" r:id="rId33"/>
    <p:sldId id="972" r:id="rId34"/>
    <p:sldId id="973" r:id="rId35"/>
    <p:sldId id="978" r:id="rId36"/>
    <p:sldId id="631" r:id="rId37"/>
    <p:sldId id="864" r:id="rId38"/>
    <p:sldId id="633" r:id="rId39"/>
    <p:sldId id="865" r:id="rId40"/>
    <p:sldId id="936" r:id="rId41"/>
    <p:sldId id="919" r:id="rId42"/>
    <p:sldId id="920" r:id="rId43"/>
    <p:sldId id="966" r:id="rId44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F6"/>
    <a:srgbClr val="00448C"/>
    <a:srgbClr val="090F57"/>
    <a:srgbClr val="141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8577" autoAdjust="0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D0A613-8F2A-46E3-898F-F78586AE8E1D}" type="doc">
      <dgm:prSet loTypeId="urn:microsoft.com/office/officeart/2005/8/layout/hierarchy6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E02D7A-302E-435A-BA2A-62A2BF03F5D8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Что оценивает </a:t>
          </a:r>
          <a:r>
            <a:rPr lang="ru-RU" sz="2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PISA?</a:t>
          </a:r>
          <a:endParaRPr lang="ru-RU" sz="2800" dirty="0">
            <a:solidFill>
              <a:schemeClr val="bg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A3D1D-2933-4D7E-904C-23EE0DBF5F79}" type="parTrans" cxnId="{572C73F3-1297-42A2-B90A-39276B51855F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D4B259-53A2-4EE3-B79B-1D12A4FA45FA}" type="sibTrans" cxnId="{572C73F3-1297-42A2-B90A-39276B51855F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31E88D-B7C4-4CC0-8694-49AD0BE370F0}" type="asst">
      <dgm:prSet phldrT="[Текст]"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Находить и извлекать информацию </a:t>
          </a:r>
        </a:p>
      </dgm:t>
    </dgm:pt>
    <dgm:pt modelId="{7FF8B2E6-C96A-40C5-8F19-63D045CE604F}" type="parTrans" cxnId="{A4B391B0-19FC-4CD7-8FFA-189556FDF74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FC81D6-9E4D-40DB-950C-F96B4FEBB314}" type="sibTrans" cxnId="{A4B391B0-19FC-4CD7-8FFA-189556FDF74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707C66-BE1F-42FC-A9D6-31BBF8FEB84B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Интегрировать и интерпретировать информацию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04B8-B711-420E-9909-0E323EF8267B}" type="parTrans" cxnId="{1F62AD40-148C-44F6-91CC-67E9EFD76CA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03C53C-C7DB-487C-8AD5-2ECDF508D3C1}" type="sibTrans" cxnId="{1F62AD40-148C-44F6-91CC-67E9EFD76CA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64596-F291-4272-A74A-DDA1083956E3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Осмысливать и оценивать содержание и форму текста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9A068-6794-4C80-807A-FA08DA82EEBE}" type="parTrans" cxnId="{4E19E063-C34F-4C42-8ADC-E438074E0462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8E6D89-B4C2-477D-9C8A-35F894E785CB}" type="sibTrans" cxnId="{4E19E063-C34F-4C42-8ADC-E438074E0462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90660A-A906-4FDF-909A-FE08D2A51F8A}" type="pres">
      <dgm:prSet presAssocID="{1AD0A613-8F2A-46E3-898F-F78586AE8E1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9F165EB-26AA-4B01-B146-B5E7CAA97F3E}" type="pres">
      <dgm:prSet presAssocID="{1AD0A613-8F2A-46E3-898F-F78586AE8E1D}" presName="hierFlow" presStyleCnt="0"/>
      <dgm:spPr/>
    </dgm:pt>
    <dgm:pt modelId="{61B3851B-EF2F-4138-9B9C-524DD14A47F6}" type="pres">
      <dgm:prSet presAssocID="{1AD0A613-8F2A-46E3-898F-F78586AE8E1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034DFE7-88A3-48B0-AF3F-D53CBA1D99F0}" type="pres">
      <dgm:prSet presAssocID="{02E02D7A-302E-435A-BA2A-62A2BF03F5D8}" presName="Name14" presStyleCnt="0"/>
      <dgm:spPr/>
    </dgm:pt>
    <dgm:pt modelId="{7157CDE4-4052-49EB-8377-A053246A99E4}" type="pres">
      <dgm:prSet presAssocID="{02E02D7A-302E-435A-BA2A-62A2BF03F5D8}" presName="level1Shape" presStyleLbl="node0" presStyleIdx="0" presStyleCnt="1" custScaleX="152844" custScaleY="71613">
        <dgm:presLayoutVars>
          <dgm:chPref val="3"/>
        </dgm:presLayoutVars>
      </dgm:prSet>
      <dgm:spPr/>
    </dgm:pt>
    <dgm:pt modelId="{B37954BD-1E47-4F7E-8049-BF20AE7ACAA7}" type="pres">
      <dgm:prSet presAssocID="{02E02D7A-302E-435A-BA2A-62A2BF03F5D8}" presName="hierChild2" presStyleCnt="0"/>
      <dgm:spPr/>
    </dgm:pt>
    <dgm:pt modelId="{DD271A81-E524-4BBE-8E9D-06D790EF91DF}" type="pres">
      <dgm:prSet presAssocID="{7FF8B2E6-C96A-40C5-8F19-63D045CE604F}" presName="Name19" presStyleLbl="parChTrans1D2" presStyleIdx="0" presStyleCnt="3"/>
      <dgm:spPr/>
    </dgm:pt>
    <dgm:pt modelId="{0E1C15AD-CE38-4260-8F51-CA6B9FF11D63}" type="pres">
      <dgm:prSet presAssocID="{9931E88D-B7C4-4CC0-8694-49AD0BE370F0}" presName="Name21" presStyleCnt="0"/>
      <dgm:spPr/>
    </dgm:pt>
    <dgm:pt modelId="{AD180039-7C97-46EF-BCAE-E7CACA93CB06}" type="pres">
      <dgm:prSet presAssocID="{9931E88D-B7C4-4CC0-8694-49AD0BE370F0}" presName="level2Shape" presStyleLbl="asst1" presStyleIdx="0" presStyleCnt="1" custScaleX="156595"/>
      <dgm:spPr/>
    </dgm:pt>
    <dgm:pt modelId="{247C615F-931F-43CB-A976-DA672B99D432}" type="pres">
      <dgm:prSet presAssocID="{9931E88D-B7C4-4CC0-8694-49AD0BE370F0}" presName="hierChild3" presStyleCnt="0"/>
      <dgm:spPr/>
    </dgm:pt>
    <dgm:pt modelId="{1CBD005B-C653-4457-A2DA-E6FA401A9765}" type="pres">
      <dgm:prSet presAssocID="{1E7004B8-B711-420E-9909-0E323EF8267B}" presName="Name19" presStyleLbl="parChTrans1D2" presStyleIdx="1" presStyleCnt="3"/>
      <dgm:spPr/>
    </dgm:pt>
    <dgm:pt modelId="{767CD201-7CB7-438E-8024-DE346B60F2CC}" type="pres">
      <dgm:prSet presAssocID="{20707C66-BE1F-42FC-A9D6-31BBF8FEB84B}" presName="Name21" presStyleCnt="0"/>
      <dgm:spPr/>
    </dgm:pt>
    <dgm:pt modelId="{02676A2D-1E9D-4511-B226-BF7478F43347}" type="pres">
      <dgm:prSet presAssocID="{20707C66-BE1F-42FC-A9D6-31BBF8FEB84B}" presName="level2Shape" presStyleLbl="node2" presStyleIdx="0" presStyleCnt="2" custScaleX="156595"/>
      <dgm:spPr/>
    </dgm:pt>
    <dgm:pt modelId="{25F178A6-65E9-47C2-ACE6-2AA42D783B6D}" type="pres">
      <dgm:prSet presAssocID="{20707C66-BE1F-42FC-A9D6-31BBF8FEB84B}" presName="hierChild3" presStyleCnt="0"/>
      <dgm:spPr/>
    </dgm:pt>
    <dgm:pt modelId="{077DBB01-7B68-464D-911D-7FB4ABA61820}" type="pres">
      <dgm:prSet presAssocID="{3849A068-6794-4C80-807A-FA08DA82EEBE}" presName="Name19" presStyleLbl="parChTrans1D2" presStyleIdx="2" presStyleCnt="3"/>
      <dgm:spPr/>
    </dgm:pt>
    <dgm:pt modelId="{813E5016-8FE0-4170-85EB-B3177C16F19A}" type="pres">
      <dgm:prSet presAssocID="{12164596-F291-4272-A74A-DDA1083956E3}" presName="Name21" presStyleCnt="0"/>
      <dgm:spPr/>
    </dgm:pt>
    <dgm:pt modelId="{5A010EAF-71ED-46AA-8373-CFB13959F1C5}" type="pres">
      <dgm:prSet presAssocID="{12164596-F291-4272-A74A-DDA1083956E3}" presName="level2Shape" presStyleLbl="node2" presStyleIdx="1" presStyleCnt="2" custScaleX="156595"/>
      <dgm:spPr/>
    </dgm:pt>
    <dgm:pt modelId="{CAF42EED-826D-4878-B2EE-55B575C57836}" type="pres">
      <dgm:prSet presAssocID="{12164596-F291-4272-A74A-DDA1083956E3}" presName="hierChild3" presStyleCnt="0"/>
      <dgm:spPr/>
    </dgm:pt>
    <dgm:pt modelId="{38096EB6-BC50-4589-9E0F-808FE5643415}" type="pres">
      <dgm:prSet presAssocID="{1AD0A613-8F2A-46E3-898F-F78586AE8E1D}" presName="bgShapesFlow" presStyleCnt="0"/>
      <dgm:spPr/>
    </dgm:pt>
  </dgm:ptLst>
  <dgm:cxnLst>
    <dgm:cxn modelId="{8B31D926-9CBA-4902-801A-C9CB4554988A}" type="presOf" srcId="{1E7004B8-B711-420E-9909-0E323EF8267B}" destId="{1CBD005B-C653-4457-A2DA-E6FA401A9765}" srcOrd="0" destOrd="0" presId="urn:microsoft.com/office/officeart/2005/8/layout/hierarchy6"/>
    <dgm:cxn modelId="{75EA3D2B-B152-438A-8FD0-4C87FD5CC457}" type="presOf" srcId="{12164596-F291-4272-A74A-DDA1083956E3}" destId="{5A010EAF-71ED-46AA-8373-CFB13959F1C5}" srcOrd="0" destOrd="0" presId="urn:microsoft.com/office/officeart/2005/8/layout/hierarchy6"/>
    <dgm:cxn modelId="{1F62AD40-148C-44F6-91CC-67E9EFD76CA4}" srcId="{02E02D7A-302E-435A-BA2A-62A2BF03F5D8}" destId="{20707C66-BE1F-42FC-A9D6-31BBF8FEB84B}" srcOrd="1" destOrd="0" parTransId="{1E7004B8-B711-420E-9909-0E323EF8267B}" sibTransId="{6803C53C-C7DB-487C-8AD5-2ECDF508D3C1}"/>
    <dgm:cxn modelId="{4E19E063-C34F-4C42-8ADC-E438074E0462}" srcId="{02E02D7A-302E-435A-BA2A-62A2BF03F5D8}" destId="{12164596-F291-4272-A74A-DDA1083956E3}" srcOrd="2" destOrd="0" parTransId="{3849A068-6794-4C80-807A-FA08DA82EEBE}" sibTransId="{968E6D89-B4C2-477D-9C8A-35F894E785CB}"/>
    <dgm:cxn modelId="{60DA449B-4108-432E-AE0B-6428B3602CEA}" type="presOf" srcId="{20707C66-BE1F-42FC-A9D6-31BBF8FEB84B}" destId="{02676A2D-1E9D-4511-B226-BF7478F43347}" srcOrd="0" destOrd="0" presId="urn:microsoft.com/office/officeart/2005/8/layout/hierarchy6"/>
    <dgm:cxn modelId="{A4B391B0-19FC-4CD7-8FFA-189556FDF74B}" srcId="{02E02D7A-302E-435A-BA2A-62A2BF03F5D8}" destId="{9931E88D-B7C4-4CC0-8694-49AD0BE370F0}" srcOrd="0" destOrd="0" parTransId="{7FF8B2E6-C96A-40C5-8F19-63D045CE604F}" sibTransId="{7BFC81D6-9E4D-40DB-950C-F96B4FEBB314}"/>
    <dgm:cxn modelId="{E6C7D9B4-7CAD-4E52-9D87-10388FE9AD9F}" type="presOf" srcId="{1AD0A613-8F2A-46E3-898F-F78586AE8E1D}" destId="{E390660A-A906-4FDF-909A-FE08D2A51F8A}" srcOrd="0" destOrd="0" presId="urn:microsoft.com/office/officeart/2005/8/layout/hierarchy6"/>
    <dgm:cxn modelId="{06D26CBC-26B0-4086-944E-64004FC8B6BF}" type="presOf" srcId="{9931E88D-B7C4-4CC0-8694-49AD0BE370F0}" destId="{AD180039-7C97-46EF-BCAE-E7CACA93CB06}" srcOrd="0" destOrd="0" presId="urn:microsoft.com/office/officeart/2005/8/layout/hierarchy6"/>
    <dgm:cxn modelId="{0633A9C3-54A4-4982-9984-66144E3C583A}" type="presOf" srcId="{7FF8B2E6-C96A-40C5-8F19-63D045CE604F}" destId="{DD271A81-E524-4BBE-8E9D-06D790EF91DF}" srcOrd="0" destOrd="0" presId="urn:microsoft.com/office/officeart/2005/8/layout/hierarchy6"/>
    <dgm:cxn modelId="{4ACC4AE4-0812-4326-A55B-B5350438BD41}" type="presOf" srcId="{3849A068-6794-4C80-807A-FA08DA82EEBE}" destId="{077DBB01-7B68-464D-911D-7FB4ABA61820}" srcOrd="0" destOrd="0" presId="urn:microsoft.com/office/officeart/2005/8/layout/hierarchy6"/>
    <dgm:cxn modelId="{5F72C5ED-0728-47B6-BAAB-96EB1D310ED3}" type="presOf" srcId="{02E02D7A-302E-435A-BA2A-62A2BF03F5D8}" destId="{7157CDE4-4052-49EB-8377-A053246A99E4}" srcOrd="0" destOrd="0" presId="urn:microsoft.com/office/officeart/2005/8/layout/hierarchy6"/>
    <dgm:cxn modelId="{572C73F3-1297-42A2-B90A-39276B51855F}" srcId="{1AD0A613-8F2A-46E3-898F-F78586AE8E1D}" destId="{02E02D7A-302E-435A-BA2A-62A2BF03F5D8}" srcOrd="0" destOrd="0" parTransId="{9E1A3D1D-2933-4D7E-904C-23EE0DBF5F79}" sibTransId="{A5D4B259-53A2-4EE3-B79B-1D12A4FA45FA}"/>
    <dgm:cxn modelId="{87879797-1200-47F9-B9FB-4356925CD275}" type="presParOf" srcId="{E390660A-A906-4FDF-909A-FE08D2A51F8A}" destId="{59F165EB-26AA-4B01-B146-B5E7CAA97F3E}" srcOrd="0" destOrd="0" presId="urn:microsoft.com/office/officeart/2005/8/layout/hierarchy6"/>
    <dgm:cxn modelId="{33F4CFBF-72C3-40A3-9F27-05A45A2AF70C}" type="presParOf" srcId="{59F165EB-26AA-4B01-B146-B5E7CAA97F3E}" destId="{61B3851B-EF2F-4138-9B9C-524DD14A47F6}" srcOrd="0" destOrd="0" presId="urn:microsoft.com/office/officeart/2005/8/layout/hierarchy6"/>
    <dgm:cxn modelId="{C4F17FC3-E610-419D-9E36-B32683C4CE5B}" type="presParOf" srcId="{61B3851B-EF2F-4138-9B9C-524DD14A47F6}" destId="{5034DFE7-88A3-48B0-AF3F-D53CBA1D99F0}" srcOrd="0" destOrd="0" presId="urn:microsoft.com/office/officeart/2005/8/layout/hierarchy6"/>
    <dgm:cxn modelId="{F6869455-6DD4-49DF-A6FB-4B031BC410E2}" type="presParOf" srcId="{5034DFE7-88A3-48B0-AF3F-D53CBA1D99F0}" destId="{7157CDE4-4052-49EB-8377-A053246A99E4}" srcOrd="0" destOrd="0" presId="urn:microsoft.com/office/officeart/2005/8/layout/hierarchy6"/>
    <dgm:cxn modelId="{C7B1CF6B-F7E9-46FA-89A6-FD31374CC1C5}" type="presParOf" srcId="{5034DFE7-88A3-48B0-AF3F-D53CBA1D99F0}" destId="{B37954BD-1E47-4F7E-8049-BF20AE7ACAA7}" srcOrd="1" destOrd="0" presId="urn:microsoft.com/office/officeart/2005/8/layout/hierarchy6"/>
    <dgm:cxn modelId="{80CB22BE-0C49-4F96-8F0D-9747775B404E}" type="presParOf" srcId="{B37954BD-1E47-4F7E-8049-BF20AE7ACAA7}" destId="{DD271A81-E524-4BBE-8E9D-06D790EF91DF}" srcOrd="0" destOrd="0" presId="urn:microsoft.com/office/officeart/2005/8/layout/hierarchy6"/>
    <dgm:cxn modelId="{7ABFD0B6-B02C-4EC0-A899-C36745E66C4F}" type="presParOf" srcId="{B37954BD-1E47-4F7E-8049-BF20AE7ACAA7}" destId="{0E1C15AD-CE38-4260-8F51-CA6B9FF11D63}" srcOrd="1" destOrd="0" presId="urn:microsoft.com/office/officeart/2005/8/layout/hierarchy6"/>
    <dgm:cxn modelId="{35762C59-5821-4F42-9F8C-ACDD8291D532}" type="presParOf" srcId="{0E1C15AD-CE38-4260-8F51-CA6B9FF11D63}" destId="{AD180039-7C97-46EF-BCAE-E7CACA93CB06}" srcOrd="0" destOrd="0" presId="urn:microsoft.com/office/officeart/2005/8/layout/hierarchy6"/>
    <dgm:cxn modelId="{053135A0-48C4-45F7-BEA6-DDE34C896326}" type="presParOf" srcId="{0E1C15AD-CE38-4260-8F51-CA6B9FF11D63}" destId="{247C615F-931F-43CB-A976-DA672B99D432}" srcOrd="1" destOrd="0" presId="urn:microsoft.com/office/officeart/2005/8/layout/hierarchy6"/>
    <dgm:cxn modelId="{F5BD6E54-EA78-4BDD-84C2-65417FC358DF}" type="presParOf" srcId="{B37954BD-1E47-4F7E-8049-BF20AE7ACAA7}" destId="{1CBD005B-C653-4457-A2DA-E6FA401A9765}" srcOrd="2" destOrd="0" presId="urn:microsoft.com/office/officeart/2005/8/layout/hierarchy6"/>
    <dgm:cxn modelId="{FD05C8A3-930B-400C-8AA0-F5997B0A93A3}" type="presParOf" srcId="{B37954BD-1E47-4F7E-8049-BF20AE7ACAA7}" destId="{767CD201-7CB7-438E-8024-DE346B60F2CC}" srcOrd="3" destOrd="0" presId="urn:microsoft.com/office/officeart/2005/8/layout/hierarchy6"/>
    <dgm:cxn modelId="{6C0FFA94-BC40-4A17-84AA-1F0314E388E2}" type="presParOf" srcId="{767CD201-7CB7-438E-8024-DE346B60F2CC}" destId="{02676A2D-1E9D-4511-B226-BF7478F43347}" srcOrd="0" destOrd="0" presId="urn:microsoft.com/office/officeart/2005/8/layout/hierarchy6"/>
    <dgm:cxn modelId="{48815B1C-A524-407D-92FE-F66378B6CC14}" type="presParOf" srcId="{767CD201-7CB7-438E-8024-DE346B60F2CC}" destId="{25F178A6-65E9-47C2-ACE6-2AA42D783B6D}" srcOrd="1" destOrd="0" presId="urn:microsoft.com/office/officeart/2005/8/layout/hierarchy6"/>
    <dgm:cxn modelId="{1DD655F0-D97E-44DE-9F29-3F0688D1936E}" type="presParOf" srcId="{B37954BD-1E47-4F7E-8049-BF20AE7ACAA7}" destId="{077DBB01-7B68-464D-911D-7FB4ABA61820}" srcOrd="4" destOrd="0" presId="urn:microsoft.com/office/officeart/2005/8/layout/hierarchy6"/>
    <dgm:cxn modelId="{071A94B4-47A7-45AA-A063-12DAE6F9ABC8}" type="presParOf" srcId="{B37954BD-1E47-4F7E-8049-BF20AE7ACAA7}" destId="{813E5016-8FE0-4170-85EB-B3177C16F19A}" srcOrd="5" destOrd="0" presId="urn:microsoft.com/office/officeart/2005/8/layout/hierarchy6"/>
    <dgm:cxn modelId="{7EF2C392-3582-4A0D-9C7A-0752F9192E1B}" type="presParOf" srcId="{813E5016-8FE0-4170-85EB-B3177C16F19A}" destId="{5A010EAF-71ED-46AA-8373-CFB13959F1C5}" srcOrd="0" destOrd="0" presId="urn:microsoft.com/office/officeart/2005/8/layout/hierarchy6"/>
    <dgm:cxn modelId="{1353ACB2-DCA3-40C0-996D-BBC3857FA388}" type="presParOf" srcId="{813E5016-8FE0-4170-85EB-B3177C16F19A}" destId="{CAF42EED-826D-4878-B2EE-55B575C57836}" srcOrd="1" destOrd="0" presId="urn:microsoft.com/office/officeart/2005/8/layout/hierarchy6"/>
    <dgm:cxn modelId="{BD2EE05B-13CE-4273-971F-2BF6EF200070}" type="presParOf" srcId="{E390660A-A906-4FDF-909A-FE08D2A51F8A}" destId="{38096EB6-BC50-4589-9E0F-808FE5643415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28E41A-0B29-439F-BA3D-C55FB306C735}" type="doc">
      <dgm:prSet loTypeId="urn:microsoft.com/office/officeart/2005/8/layout/vList2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BCA8480-E7A1-48BA-89F5-794502CCAF1A}">
      <dgm:prSet phldrT="[Текст]"/>
      <dgm:spPr/>
      <dgm:t>
        <a:bodyPr/>
        <a:lstStyle/>
        <a:p>
          <a:pPr>
            <a:buFont typeface="Wingdings"/>
            <a:buChar char=""/>
          </a:pP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Заслуживает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доверия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данный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5">
              <a:latin typeface="Arial" panose="020B0604020202020204" pitchFamily="34" charset="0"/>
              <a:cs typeface="Arial" panose="020B0604020202020204" pitchFamily="34" charset="0"/>
            </a:rPr>
            <a:t>источник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информации?</a:t>
          </a:r>
          <a:r>
            <a:rPr lang="ru-RU" spc="8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Является</a:t>
          </a:r>
          <a:r>
            <a:rPr lang="ru-RU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он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объективным, </a:t>
          </a:r>
          <a:r>
            <a:rPr lang="ru-RU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независимым?</a:t>
          </a:r>
          <a:r>
            <a:rPr lang="ru-RU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Известен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автор?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Является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он</a:t>
          </a:r>
          <a:r>
            <a:rPr lang="ru-RU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компетентным?</a:t>
          </a:r>
          <a:endParaRPr lang="ru-RU"/>
        </a:p>
      </dgm:t>
    </dgm:pt>
    <dgm:pt modelId="{CCA8A95A-ED58-4FED-9A1A-40339356AD10}" type="parTrans" cxnId="{5E820641-9027-4F7D-9751-D0814D449FA9}">
      <dgm:prSet/>
      <dgm:spPr/>
      <dgm:t>
        <a:bodyPr/>
        <a:lstStyle/>
        <a:p>
          <a:endParaRPr lang="ru-RU"/>
        </a:p>
      </dgm:t>
    </dgm:pt>
    <dgm:pt modelId="{E491B6A2-A89D-43DF-8AA5-952A8CE4B07F}" type="sibTrans" cxnId="{5E820641-9027-4F7D-9751-D0814D449FA9}">
      <dgm:prSet/>
      <dgm:spPr/>
      <dgm:t>
        <a:bodyPr/>
        <a:lstStyle/>
        <a:p>
          <a:endParaRPr lang="ru-RU"/>
        </a:p>
      </dgm:t>
    </dgm:pt>
    <dgm:pt modelId="{AE2B33B0-5450-49EC-A51C-0B33673388D4}">
      <dgm:prSet/>
      <dgm:spPr/>
      <dgm:t>
        <a:bodyPr/>
        <a:lstStyle/>
        <a:p>
          <a:r>
            <a:rPr lang="ru-RU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получена</a:t>
          </a:r>
          <a:r>
            <a:rPr lang="ru-RU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данная</a:t>
          </a:r>
          <a:r>
            <a:rPr lang="ru-RU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информация?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ADDA87-93ED-43AE-89AE-29F77ECAF112}" type="parTrans" cxnId="{DA439DDD-EC8C-4BC6-A6BD-628D80FCECA9}">
      <dgm:prSet/>
      <dgm:spPr/>
      <dgm:t>
        <a:bodyPr/>
        <a:lstStyle/>
        <a:p>
          <a:endParaRPr lang="ru-RU"/>
        </a:p>
      </dgm:t>
    </dgm:pt>
    <dgm:pt modelId="{650D4266-9ED4-4697-97FB-5565E1F47780}" type="sibTrans" cxnId="{DA439DDD-EC8C-4BC6-A6BD-628D80FCECA9}">
      <dgm:prSet/>
      <dgm:spPr/>
      <dgm:t>
        <a:bodyPr/>
        <a:lstStyle/>
        <a:p>
          <a:endParaRPr lang="ru-RU"/>
        </a:p>
      </dgm:t>
    </dgm:pt>
    <dgm:pt modelId="{684E9C42-B87A-4CBA-ADDA-5673F14F71D6}">
      <dgm:prSet/>
      <dgm:spPr/>
      <dgm:t>
        <a:bodyPr/>
        <a:lstStyle/>
        <a:p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Нет</a:t>
          </a:r>
          <a:r>
            <a:rPr lang="ru-RU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противоречий</a:t>
          </a:r>
          <a:r>
            <a:rPr lang="ru-RU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логических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несвязностей</a:t>
          </a:r>
          <a:r>
            <a:rPr lang="ru-RU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тексте?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соотносятся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5">
              <a:latin typeface="Arial" panose="020B0604020202020204" pitchFamily="34" charset="0"/>
              <a:cs typeface="Arial" panose="020B0604020202020204" pitchFamily="34" charset="0"/>
            </a:rPr>
            <a:t>между</a:t>
          </a:r>
          <a:r>
            <a:rPr lang="ru-RU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собой </a:t>
          </a:r>
          <a:r>
            <a:rPr lang="ru-RU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разные</a:t>
          </a:r>
          <a:r>
            <a:rPr lang="ru-RU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тексты?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7B1726-3F80-4095-8F80-ABD963ACD98C}" type="parTrans" cxnId="{CFBFF616-DA5A-4A83-BBC3-59D5730EDBF7}">
      <dgm:prSet/>
      <dgm:spPr/>
      <dgm:t>
        <a:bodyPr/>
        <a:lstStyle/>
        <a:p>
          <a:endParaRPr lang="ru-RU"/>
        </a:p>
      </dgm:t>
    </dgm:pt>
    <dgm:pt modelId="{BF49D9C2-0D15-48F5-8EED-5B85B81AF943}" type="sibTrans" cxnId="{CFBFF616-DA5A-4A83-BBC3-59D5730EDBF7}">
      <dgm:prSet/>
      <dgm:spPr/>
      <dgm:t>
        <a:bodyPr/>
        <a:lstStyle/>
        <a:p>
          <a:endParaRPr lang="ru-RU"/>
        </a:p>
      </dgm:t>
    </dgm:pt>
    <dgm:pt modelId="{96B51A0C-2056-4709-AF08-1B6F95B707F7}">
      <dgm:prSet/>
      <dgm:spPr/>
      <dgm:t>
        <a:bodyPr/>
        <a:lstStyle/>
        <a:p>
          <a:r>
            <a:rPr lang="ru-RU" spc="-75" dirty="0">
              <a:latin typeface="Arial" panose="020B0604020202020204" pitchFamily="34" charset="0"/>
              <a:cs typeface="Arial" panose="020B0604020202020204" pitchFamily="34" charset="0"/>
            </a:rPr>
            <a:t>Факт</a:t>
          </a:r>
          <a:r>
            <a:rPr lang="ru-RU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 dirty="0">
              <a:latin typeface="Arial" panose="020B0604020202020204" pitchFamily="34" charset="0"/>
              <a:cs typeface="Arial" panose="020B0604020202020204" pitchFamily="34" charset="0"/>
            </a:rPr>
            <a:t>это</a:t>
          </a:r>
          <a:r>
            <a:rPr lang="ru-RU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 dirty="0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pc="1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 dirty="0">
              <a:latin typeface="Arial" panose="020B0604020202020204" pitchFamily="34" charset="0"/>
              <a:cs typeface="Arial" panose="020B0604020202020204" pitchFamily="34" charset="0"/>
            </a:rPr>
            <a:t>мнение?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1F2A6-6C25-4D5A-8DB3-4AFCD30526DF}" type="parTrans" cxnId="{5BC1D600-9AF6-4B9F-91DB-1E661F7F94BF}">
      <dgm:prSet/>
      <dgm:spPr/>
      <dgm:t>
        <a:bodyPr/>
        <a:lstStyle/>
        <a:p>
          <a:endParaRPr lang="ru-RU"/>
        </a:p>
      </dgm:t>
    </dgm:pt>
    <dgm:pt modelId="{9B297FEB-C38F-41EB-A528-39CA9AE03D39}" type="sibTrans" cxnId="{5BC1D600-9AF6-4B9F-91DB-1E661F7F94BF}">
      <dgm:prSet/>
      <dgm:spPr/>
      <dgm:t>
        <a:bodyPr/>
        <a:lstStyle/>
        <a:p>
          <a:endParaRPr lang="ru-RU"/>
        </a:p>
      </dgm:t>
    </dgm:pt>
    <dgm:pt modelId="{BF883D1C-E80F-41FB-8848-9DDBA9EF4EAE}">
      <dgm:prSet/>
      <dgm:spPr/>
      <dgm:t>
        <a:bodyPr/>
        <a:lstStyle/>
        <a:p>
          <a:r>
            <a:rPr lang="ru-RU" spc="-60">
              <a:latin typeface="Arial" panose="020B0604020202020204" pitchFamily="34" charset="0"/>
              <a:cs typeface="Arial" panose="020B0604020202020204" pitchFamily="34" charset="0"/>
            </a:rPr>
            <a:t>Какой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элемент</a:t>
          </a:r>
          <a:r>
            <a:rPr lang="ru-RU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пропущен,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искажен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утверждении,</a:t>
          </a:r>
          <a:r>
            <a:rPr lang="ru-RU" spc="8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определении</a:t>
          </a:r>
          <a:r>
            <a:rPr lang="ru-RU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0">
              <a:latin typeface="Arial" panose="020B0604020202020204" pitchFamily="34" charset="0"/>
              <a:cs typeface="Arial" panose="020B0604020202020204" pitchFamily="34" charset="0"/>
            </a:rPr>
            <a:t>т.д.?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1C496-578D-4B78-B35E-B22FADC5EEF7}" type="parTrans" cxnId="{4245DC67-C9CD-4B3C-961A-1D474A6C7FFD}">
      <dgm:prSet/>
      <dgm:spPr/>
      <dgm:t>
        <a:bodyPr/>
        <a:lstStyle/>
        <a:p>
          <a:endParaRPr lang="ru-RU"/>
        </a:p>
      </dgm:t>
    </dgm:pt>
    <dgm:pt modelId="{B42BA36F-FB4E-4579-B0BF-3D6F35743423}" type="sibTrans" cxnId="{4245DC67-C9CD-4B3C-961A-1D474A6C7FFD}">
      <dgm:prSet/>
      <dgm:spPr/>
      <dgm:t>
        <a:bodyPr/>
        <a:lstStyle/>
        <a:p>
          <a:endParaRPr lang="ru-RU"/>
        </a:p>
      </dgm:t>
    </dgm:pt>
    <dgm:pt modelId="{2C5377CE-3604-46D2-A28F-381125CE97B8}">
      <dgm:prSet/>
      <dgm:spPr/>
      <dgm:t>
        <a:bodyPr/>
        <a:lstStyle/>
        <a:p>
          <a:r>
            <a:rPr lang="ru-RU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выстроена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логика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текста,</a:t>
          </a:r>
          <a:r>
            <a:rPr lang="ru-RU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чем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один</a:t>
          </a:r>
          <a:r>
            <a:rPr lang="ru-RU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элемент</a:t>
          </a:r>
          <a:r>
            <a:rPr lang="ru-RU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отличается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от</a:t>
          </a:r>
          <a:r>
            <a:rPr lang="ru-RU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других,</a:t>
          </a:r>
          <a:r>
            <a:rPr lang="ru-RU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добавляет</a:t>
          </a:r>
          <a:r>
            <a:rPr lang="ru-RU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25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общему </a:t>
          </a:r>
          <a:r>
            <a:rPr lang="ru-RU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смыслу?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EA912-034D-4D85-BEF5-013771E4641C}" type="parTrans" cxnId="{45A79DAC-E80C-4008-A7B0-1BCD1B7B1B8E}">
      <dgm:prSet/>
      <dgm:spPr/>
      <dgm:t>
        <a:bodyPr/>
        <a:lstStyle/>
        <a:p>
          <a:endParaRPr lang="ru-RU"/>
        </a:p>
      </dgm:t>
    </dgm:pt>
    <dgm:pt modelId="{8EF81F3D-DE15-42C5-B2D0-A79EFDFADD2B}" type="sibTrans" cxnId="{45A79DAC-E80C-4008-A7B0-1BCD1B7B1B8E}">
      <dgm:prSet/>
      <dgm:spPr/>
      <dgm:t>
        <a:bodyPr/>
        <a:lstStyle/>
        <a:p>
          <a:endParaRPr lang="ru-RU"/>
        </a:p>
      </dgm:t>
    </dgm:pt>
    <dgm:pt modelId="{6DDA475C-4D19-4A4F-A338-ED889645A840}">
      <dgm:prSet/>
      <dgm:spPr/>
      <dgm:t>
        <a:bodyPr/>
        <a:lstStyle/>
        <a:p>
          <a:r>
            <a:rPr lang="ru-RU" i="0" spc="-15" dirty="0">
              <a:latin typeface="Arial" panose="020B0604020202020204" pitchFamily="34" charset="0"/>
              <a:cs typeface="Arial" panose="020B0604020202020204" pitchFamily="34" charset="0"/>
            </a:rPr>
            <a:t>Ч</a:t>
          </a:r>
          <a:r>
            <a:rPr lang="ru-RU" spc="-15" dirty="0">
              <a:latin typeface="Arial" panose="020B0604020202020204" pitchFamily="34" charset="0"/>
              <a:cs typeface="Arial" panose="020B0604020202020204" pitchFamily="34" charset="0"/>
            </a:rPr>
            <a:t>то</a:t>
          </a:r>
          <a:r>
            <a:rPr lang="ru-RU" spc="3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 dirty="0">
              <a:latin typeface="Arial" panose="020B0604020202020204" pitchFamily="34" charset="0"/>
              <a:cs typeface="Arial" panose="020B0604020202020204" pitchFamily="34" charset="0"/>
            </a:rPr>
            <a:t>нам</a:t>
          </a:r>
          <a:r>
            <a:rPr lang="ru-RU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 dirty="0">
              <a:latin typeface="Arial" panose="020B0604020202020204" pitchFamily="34" charset="0"/>
              <a:cs typeface="Arial" panose="020B0604020202020204" pitchFamily="34" charset="0"/>
            </a:rPr>
            <a:t>известно</a:t>
          </a:r>
          <a:r>
            <a:rPr lang="ru-RU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 dirty="0">
              <a:latin typeface="Arial" panose="020B0604020202020204" pitchFamily="34" charset="0"/>
              <a:cs typeface="Arial" panose="020B0604020202020204" pitchFamily="34" charset="0"/>
            </a:rPr>
            <a:t>об</a:t>
          </a:r>
          <a:r>
            <a:rPr lang="ru-RU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 dirty="0">
              <a:latin typeface="Arial" panose="020B0604020202020204" pitchFamily="34" charset="0"/>
              <a:cs typeface="Arial" panose="020B0604020202020204" pitchFamily="34" charset="0"/>
            </a:rPr>
            <a:t>издании,</a:t>
          </a:r>
          <a:r>
            <a:rPr lang="ru-RU" spc="6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45" dirty="0">
              <a:latin typeface="Arial" panose="020B0604020202020204" pitchFamily="34" charset="0"/>
              <a:cs typeface="Arial" panose="020B0604020202020204" pitchFamily="34" charset="0"/>
            </a:rPr>
            <a:t>где</a:t>
          </a:r>
          <a:r>
            <a:rPr lang="ru-RU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 dirty="0">
              <a:latin typeface="Arial" panose="020B0604020202020204" pitchFamily="34" charset="0"/>
              <a:cs typeface="Arial" panose="020B0604020202020204" pitchFamily="34" charset="0"/>
            </a:rPr>
            <a:t>мы</a:t>
          </a:r>
          <a:r>
            <a:rPr lang="ru-RU" spc="1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 dirty="0">
              <a:latin typeface="Arial" panose="020B0604020202020204" pitchFamily="34" charset="0"/>
              <a:cs typeface="Arial" panose="020B0604020202020204" pitchFamily="34" charset="0"/>
            </a:rPr>
            <a:t>нашли</a:t>
          </a:r>
          <a:r>
            <a:rPr lang="ru-RU" spc="5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 dirty="0">
              <a:latin typeface="Arial" panose="020B0604020202020204" pitchFamily="34" charset="0"/>
              <a:cs typeface="Arial" panose="020B0604020202020204" pitchFamily="34" charset="0"/>
            </a:rPr>
            <a:t>тот</a:t>
          </a:r>
          <a:r>
            <a:rPr lang="ru-RU" spc="3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 dirty="0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pc="3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 dirty="0">
              <a:latin typeface="Arial" panose="020B0604020202020204" pitchFamily="34" charset="0"/>
              <a:cs typeface="Arial" panose="020B0604020202020204" pitchFamily="34" charset="0"/>
            </a:rPr>
            <a:t>иной</a:t>
          </a:r>
          <a:r>
            <a:rPr lang="ru-RU" spc="4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 dirty="0">
              <a:latin typeface="Arial" panose="020B0604020202020204" pitchFamily="34" charset="0"/>
              <a:cs typeface="Arial" panose="020B0604020202020204" pitchFamily="34" charset="0"/>
            </a:rPr>
            <a:t>текст?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A8636-8347-4027-92AF-63B4713D7DDE}" type="parTrans" cxnId="{B9C706AB-0AA9-45D8-88E6-926B8B7C56DF}">
      <dgm:prSet/>
      <dgm:spPr/>
      <dgm:t>
        <a:bodyPr/>
        <a:lstStyle/>
        <a:p>
          <a:endParaRPr lang="ru-RU"/>
        </a:p>
      </dgm:t>
    </dgm:pt>
    <dgm:pt modelId="{13440317-A5A2-420D-9C69-B893E199B680}" type="sibTrans" cxnId="{B9C706AB-0AA9-45D8-88E6-926B8B7C56DF}">
      <dgm:prSet/>
      <dgm:spPr/>
      <dgm:t>
        <a:bodyPr/>
        <a:lstStyle/>
        <a:p>
          <a:endParaRPr lang="ru-RU"/>
        </a:p>
      </dgm:t>
    </dgm:pt>
    <dgm:pt modelId="{3643D9C9-AD96-432E-B94A-8EC43CCA7EDF}">
      <dgm:prSet/>
      <dgm:spPr/>
      <dgm:t>
        <a:bodyPr/>
        <a:lstStyle/>
        <a:p>
          <a:r>
            <a:rPr lang="ru-RU" spc="-60" dirty="0">
              <a:latin typeface="Arial" panose="020B0604020202020204" pitchFamily="34" charset="0"/>
              <a:cs typeface="Arial" panose="020B0604020202020204" pitchFamily="34" charset="0"/>
            </a:rPr>
            <a:t>Когда</a:t>
          </a:r>
          <a:r>
            <a:rPr lang="ru-RU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 dirty="0"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r>
            <a:rPr lang="ru-RU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 dirty="0">
              <a:latin typeface="Arial" panose="020B0604020202020204" pitchFamily="34" charset="0"/>
              <a:cs typeface="Arial" panose="020B0604020202020204" pitchFamily="34" charset="0"/>
            </a:rPr>
            <a:t>написан?</a:t>
          </a:r>
          <a:r>
            <a:rPr lang="ru-RU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 dirty="0">
              <a:latin typeface="Arial" panose="020B0604020202020204" pitchFamily="34" charset="0"/>
              <a:cs typeface="Arial" panose="020B0604020202020204" pitchFamily="34" charset="0"/>
            </a:rPr>
            <a:t>Отражает</a:t>
          </a:r>
          <a:r>
            <a:rPr lang="ru-RU" spc="6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5" dirty="0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 dirty="0">
              <a:latin typeface="Arial" panose="020B0604020202020204" pitchFamily="34" charset="0"/>
              <a:cs typeface="Arial" panose="020B0604020202020204" pitchFamily="34" charset="0"/>
            </a:rPr>
            <a:t>современное</a:t>
          </a:r>
          <a:r>
            <a:rPr lang="ru-RU" spc="6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 dirty="0">
              <a:latin typeface="Arial" panose="020B0604020202020204" pitchFamily="34" charset="0"/>
              <a:cs typeface="Arial" panose="020B0604020202020204" pitchFamily="34" charset="0"/>
            </a:rPr>
            <a:t>понимание</a:t>
          </a:r>
          <a:r>
            <a:rPr lang="ru-RU" spc="7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 dirty="0">
              <a:latin typeface="Arial" panose="020B0604020202020204" pitchFamily="34" charset="0"/>
              <a:cs typeface="Arial" panose="020B0604020202020204" pitchFamily="34" charset="0"/>
            </a:rPr>
            <a:t>вопроса?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78C278-EE40-401D-8955-71F6330CA2AF}" type="parTrans" cxnId="{95F8ED68-5309-410B-B0BB-872895E1F9E0}">
      <dgm:prSet/>
      <dgm:spPr/>
      <dgm:t>
        <a:bodyPr/>
        <a:lstStyle/>
        <a:p>
          <a:endParaRPr lang="ru-RU"/>
        </a:p>
      </dgm:t>
    </dgm:pt>
    <dgm:pt modelId="{1C1581A4-FEAC-45B2-A6DF-3B7F21905F85}" type="sibTrans" cxnId="{95F8ED68-5309-410B-B0BB-872895E1F9E0}">
      <dgm:prSet/>
      <dgm:spPr/>
      <dgm:t>
        <a:bodyPr/>
        <a:lstStyle/>
        <a:p>
          <a:endParaRPr lang="ru-RU"/>
        </a:p>
      </dgm:t>
    </dgm:pt>
    <dgm:pt modelId="{B0920A24-8894-4974-A1DA-C8C12DCA6BA2}">
      <dgm:prSet/>
      <dgm:spPr/>
      <dgm:t>
        <a:bodyPr/>
        <a:lstStyle/>
        <a:p>
          <a:r>
            <a:rPr lang="ru-RU" spc="-60"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чего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r>
            <a:rPr lang="ru-RU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5">
              <a:latin typeface="Arial" panose="020B0604020202020204" pitchFamily="34" charset="0"/>
              <a:cs typeface="Arial" panose="020B0604020202020204" pitchFamily="34" charset="0"/>
            </a:rPr>
            <a:t>включен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30">
              <a:latin typeface="Arial" panose="020B0604020202020204" pitchFamily="34" charset="0"/>
              <a:cs typeface="Arial" panose="020B0604020202020204" pitchFamily="34" charset="0"/>
            </a:rPr>
            <a:t>тот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0">
              <a:latin typeface="Arial" panose="020B0604020202020204" pitchFamily="34" charset="0"/>
              <a:cs typeface="Arial" panose="020B0604020202020204" pitchFamily="34" charset="0"/>
            </a:rPr>
            <a:t>иной</a:t>
          </a:r>
          <a:r>
            <a:rPr lang="ru-RU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элемент?</a:t>
          </a:r>
          <a:r>
            <a:rPr lang="ru-RU" spc="7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15">
              <a:latin typeface="Arial" panose="020B0604020202020204" pitchFamily="34" charset="0"/>
              <a:cs typeface="Arial" panose="020B0604020202020204" pitchFamily="34" charset="0"/>
            </a:rPr>
            <a:t>(выражение,</a:t>
          </a:r>
          <a:r>
            <a:rPr lang="ru-RU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схема,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20">
              <a:latin typeface="Arial" panose="020B0604020202020204" pitchFamily="34" charset="0"/>
              <a:cs typeface="Arial" panose="020B0604020202020204" pitchFamily="34" charset="0"/>
            </a:rPr>
            <a:t>примечание</a:t>
          </a:r>
          <a:r>
            <a:rPr lang="ru-RU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pc="-50">
              <a:latin typeface="Arial" panose="020B0604020202020204" pitchFamily="34" charset="0"/>
              <a:cs typeface="Arial" panose="020B0604020202020204" pitchFamily="34" charset="0"/>
            </a:rPr>
            <a:t>т.д.)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9F0A6E-B527-4DDF-9C86-DDBE4AFB169F}" type="parTrans" cxnId="{F8DF7814-B4FF-465C-AABE-2A469D92A162}">
      <dgm:prSet/>
      <dgm:spPr/>
      <dgm:t>
        <a:bodyPr/>
        <a:lstStyle/>
        <a:p>
          <a:endParaRPr lang="ru-RU"/>
        </a:p>
      </dgm:t>
    </dgm:pt>
    <dgm:pt modelId="{67878303-48BC-4F32-8393-A10381F20250}" type="sibTrans" cxnId="{F8DF7814-B4FF-465C-AABE-2A469D92A162}">
      <dgm:prSet/>
      <dgm:spPr/>
      <dgm:t>
        <a:bodyPr/>
        <a:lstStyle/>
        <a:p>
          <a:endParaRPr lang="ru-RU"/>
        </a:p>
      </dgm:t>
    </dgm:pt>
    <dgm:pt modelId="{61E560CF-4FB5-45ED-8ECA-9E4AA5FDB918}" type="pres">
      <dgm:prSet presAssocID="{8628E41A-0B29-439F-BA3D-C55FB306C735}" presName="linear" presStyleCnt="0">
        <dgm:presLayoutVars>
          <dgm:animLvl val="lvl"/>
          <dgm:resizeHandles val="exact"/>
        </dgm:presLayoutVars>
      </dgm:prSet>
      <dgm:spPr/>
    </dgm:pt>
    <dgm:pt modelId="{55D58CF6-9DEF-41CF-8083-BAD157DE7AB0}" type="pres">
      <dgm:prSet presAssocID="{ABCA8480-E7A1-48BA-89F5-794502CCAF1A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8B4AB4BB-82B9-47D6-9A29-61FDCF88867B}" type="pres">
      <dgm:prSet presAssocID="{E491B6A2-A89D-43DF-8AA5-952A8CE4B07F}" presName="spacer" presStyleCnt="0"/>
      <dgm:spPr/>
    </dgm:pt>
    <dgm:pt modelId="{D393DBC2-7E6E-4F9C-B345-15D5D485780A}" type="pres">
      <dgm:prSet presAssocID="{AE2B33B0-5450-49EC-A51C-0B33673388D4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86CBCB77-C037-4A1C-81A2-C6B425F27B78}" type="pres">
      <dgm:prSet presAssocID="{650D4266-9ED4-4697-97FB-5565E1F47780}" presName="spacer" presStyleCnt="0"/>
      <dgm:spPr/>
    </dgm:pt>
    <dgm:pt modelId="{E8189306-9768-42EF-9840-443AC5CAF8C4}" type="pres">
      <dgm:prSet presAssocID="{684E9C42-B87A-4CBA-ADDA-5673F14F71D6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84AFBC41-2804-4E98-A4BD-80F9D4B6DE5C}" type="pres">
      <dgm:prSet presAssocID="{BF49D9C2-0D15-48F5-8EED-5B85B81AF943}" presName="spacer" presStyleCnt="0"/>
      <dgm:spPr/>
    </dgm:pt>
    <dgm:pt modelId="{6DC16419-2039-4DD5-BACD-3E65102F0350}" type="pres">
      <dgm:prSet presAssocID="{96B51A0C-2056-4709-AF08-1B6F95B707F7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A07EA647-8E48-4EF0-BE8F-F3466E65EDB0}" type="pres">
      <dgm:prSet presAssocID="{9B297FEB-C38F-41EB-A528-39CA9AE03D39}" presName="spacer" presStyleCnt="0"/>
      <dgm:spPr/>
    </dgm:pt>
    <dgm:pt modelId="{E8CECC38-F996-4BE5-9407-7BCCC16DBDFB}" type="pres">
      <dgm:prSet presAssocID="{B0920A24-8894-4974-A1DA-C8C12DCA6BA2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CA09B1E3-1FA4-4E9E-BC04-0A9582C87BD2}" type="pres">
      <dgm:prSet presAssocID="{67878303-48BC-4F32-8393-A10381F20250}" presName="spacer" presStyleCnt="0"/>
      <dgm:spPr/>
    </dgm:pt>
    <dgm:pt modelId="{4FD09226-E1F4-4C1D-ABEE-F83BAF1DECE0}" type="pres">
      <dgm:prSet presAssocID="{BF883D1C-E80F-41FB-8848-9DDBA9EF4EAE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12695154-DC27-459A-BEAE-D4793376E591}" type="pres">
      <dgm:prSet presAssocID="{B42BA36F-FB4E-4579-B0BF-3D6F35743423}" presName="spacer" presStyleCnt="0"/>
      <dgm:spPr/>
    </dgm:pt>
    <dgm:pt modelId="{6343D36A-EE5E-4DBA-8D6E-8739CA58F763}" type="pres">
      <dgm:prSet presAssocID="{2C5377CE-3604-46D2-A28F-381125CE97B8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0D931050-1462-488B-A9C2-1DBB3FD41AA6}" type="pres">
      <dgm:prSet presAssocID="{8EF81F3D-DE15-42C5-B2D0-A79EFDFADD2B}" presName="spacer" presStyleCnt="0"/>
      <dgm:spPr/>
    </dgm:pt>
    <dgm:pt modelId="{B5A00426-DAB1-4894-852C-52EDB5DF6412}" type="pres">
      <dgm:prSet presAssocID="{6DDA475C-4D19-4A4F-A338-ED889645A840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DF5021E6-3432-408A-941F-9D1BD6C497B8}" type="pres">
      <dgm:prSet presAssocID="{13440317-A5A2-420D-9C69-B893E199B680}" presName="spacer" presStyleCnt="0"/>
      <dgm:spPr/>
    </dgm:pt>
    <dgm:pt modelId="{E4F53D46-7796-42E6-83E3-ACA6C0E00DB1}" type="pres">
      <dgm:prSet presAssocID="{3643D9C9-AD96-432E-B94A-8EC43CCA7EDF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5BC1D600-9AF6-4B9F-91DB-1E661F7F94BF}" srcId="{8628E41A-0B29-439F-BA3D-C55FB306C735}" destId="{96B51A0C-2056-4709-AF08-1B6F95B707F7}" srcOrd="3" destOrd="0" parTransId="{AD51F2A6-6C25-4D5A-8DB3-4AFCD30526DF}" sibTransId="{9B297FEB-C38F-41EB-A528-39CA9AE03D39}"/>
    <dgm:cxn modelId="{F8DF7814-B4FF-465C-AABE-2A469D92A162}" srcId="{8628E41A-0B29-439F-BA3D-C55FB306C735}" destId="{B0920A24-8894-4974-A1DA-C8C12DCA6BA2}" srcOrd="4" destOrd="0" parTransId="{2E9F0A6E-B527-4DDF-9C86-DDBE4AFB169F}" sibTransId="{67878303-48BC-4F32-8393-A10381F20250}"/>
    <dgm:cxn modelId="{CFBFF616-DA5A-4A83-BBC3-59D5730EDBF7}" srcId="{8628E41A-0B29-439F-BA3D-C55FB306C735}" destId="{684E9C42-B87A-4CBA-ADDA-5673F14F71D6}" srcOrd="2" destOrd="0" parTransId="{D57B1726-3F80-4095-8F80-ABD963ACD98C}" sibTransId="{BF49D9C2-0D15-48F5-8EED-5B85B81AF943}"/>
    <dgm:cxn modelId="{D5877A1A-5B15-4760-A299-DAF70BD1E15B}" type="presOf" srcId="{B0920A24-8894-4974-A1DA-C8C12DCA6BA2}" destId="{E8CECC38-F996-4BE5-9407-7BCCC16DBDFB}" srcOrd="0" destOrd="0" presId="urn:microsoft.com/office/officeart/2005/8/layout/vList2"/>
    <dgm:cxn modelId="{FC54D31B-0AEF-4FD0-8F3F-38CC958C6D2B}" type="presOf" srcId="{2C5377CE-3604-46D2-A28F-381125CE97B8}" destId="{6343D36A-EE5E-4DBA-8D6E-8739CA58F763}" srcOrd="0" destOrd="0" presId="urn:microsoft.com/office/officeart/2005/8/layout/vList2"/>
    <dgm:cxn modelId="{218BEA27-F607-4D28-AFB7-4FCF2FE35115}" type="presOf" srcId="{6DDA475C-4D19-4A4F-A338-ED889645A840}" destId="{B5A00426-DAB1-4894-852C-52EDB5DF6412}" srcOrd="0" destOrd="0" presId="urn:microsoft.com/office/officeart/2005/8/layout/vList2"/>
    <dgm:cxn modelId="{5E820641-9027-4F7D-9751-D0814D449FA9}" srcId="{8628E41A-0B29-439F-BA3D-C55FB306C735}" destId="{ABCA8480-E7A1-48BA-89F5-794502CCAF1A}" srcOrd="0" destOrd="0" parTransId="{CCA8A95A-ED58-4FED-9A1A-40339356AD10}" sibTransId="{E491B6A2-A89D-43DF-8AA5-952A8CE4B07F}"/>
    <dgm:cxn modelId="{9AF69444-C231-4C4B-A17B-F53432B94FCA}" type="presOf" srcId="{ABCA8480-E7A1-48BA-89F5-794502CCAF1A}" destId="{55D58CF6-9DEF-41CF-8083-BAD157DE7AB0}" srcOrd="0" destOrd="0" presId="urn:microsoft.com/office/officeart/2005/8/layout/vList2"/>
    <dgm:cxn modelId="{4245DC67-C9CD-4B3C-961A-1D474A6C7FFD}" srcId="{8628E41A-0B29-439F-BA3D-C55FB306C735}" destId="{BF883D1C-E80F-41FB-8848-9DDBA9EF4EAE}" srcOrd="5" destOrd="0" parTransId="{ECC1C496-578D-4B78-B35E-B22FADC5EEF7}" sibTransId="{B42BA36F-FB4E-4579-B0BF-3D6F35743423}"/>
    <dgm:cxn modelId="{95F8ED68-5309-410B-B0BB-872895E1F9E0}" srcId="{8628E41A-0B29-439F-BA3D-C55FB306C735}" destId="{3643D9C9-AD96-432E-B94A-8EC43CCA7EDF}" srcOrd="8" destOrd="0" parTransId="{4D78C278-EE40-401D-8955-71F6330CA2AF}" sibTransId="{1C1581A4-FEAC-45B2-A6DF-3B7F21905F85}"/>
    <dgm:cxn modelId="{C5F28272-BD9D-4472-B802-D43D9CE202E7}" type="presOf" srcId="{684E9C42-B87A-4CBA-ADDA-5673F14F71D6}" destId="{E8189306-9768-42EF-9840-443AC5CAF8C4}" srcOrd="0" destOrd="0" presId="urn:microsoft.com/office/officeart/2005/8/layout/vList2"/>
    <dgm:cxn modelId="{3D2CA158-D93A-49BF-932B-53A2162EEAEE}" type="presOf" srcId="{96B51A0C-2056-4709-AF08-1B6F95B707F7}" destId="{6DC16419-2039-4DD5-BACD-3E65102F0350}" srcOrd="0" destOrd="0" presId="urn:microsoft.com/office/officeart/2005/8/layout/vList2"/>
    <dgm:cxn modelId="{693CB18A-3558-4007-B05C-B83997AE3B21}" type="presOf" srcId="{8628E41A-0B29-439F-BA3D-C55FB306C735}" destId="{61E560CF-4FB5-45ED-8ECA-9E4AA5FDB918}" srcOrd="0" destOrd="0" presId="urn:microsoft.com/office/officeart/2005/8/layout/vList2"/>
    <dgm:cxn modelId="{DEC75C97-9D0D-4D72-979C-EA77308255F8}" type="presOf" srcId="{3643D9C9-AD96-432E-B94A-8EC43CCA7EDF}" destId="{E4F53D46-7796-42E6-83E3-ACA6C0E00DB1}" srcOrd="0" destOrd="0" presId="urn:microsoft.com/office/officeart/2005/8/layout/vList2"/>
    <dgm:cxn modelId="{B9C706AB-0AA9-45D8-88E6-926B8B7C56DF}" srcId="{8628E41A-0B29-439F-BA3D-C55FB306C735}" destId="{6DDA475C-4D19-4A4F-A338-ED889645A840}" srcOrd="7" destOrd="0" parTransId="{6CEA8636-8347-4027-92AF-63B4713D7DDE}" sibTransId="{13440317-A5A2-420D-9C69-B893E199B680}"/>
    <dgm:cxn modelId="{45A79DAC-E80C-4008-A7B0-1BCD1B7B1B8E}" srcId="{8628E41A-0B29-439F-BA3D-C55FB306C735}" destId="{2C5377CE-3604-46D2-A28F-381125CE97B8}" srcOrd="6" destOrd="0" parTransId="{387EA912-034D-4D85-BEF5-013771E4641C}" sibTransId="{8EF81F3D-DE15-42C5-B2D0-A79EFDFADD2B}"/>
    <dgm:cxn modelId="{5ED888D1-1065-42AA-99C9-7C372640F7CB}" type="presOf" srcId="{AE2B33B0-5450-49EC-A51C-0B33673388D4}" destId="{D393DBC2-7E6E-4F9C-B345-15D5D485780A}" srcOrd="0" destOrd="0" presId="urn:microsoft.com/office/officeart/2005/8/layout/vList2"/>
    <dgm:cxn modelId="{95737FDA-BB66-4DF3-B30F-A2D74D957C7F}" type="presOf" srcId="{BF883D1C-E80F-41FB-8848-9DDBA9EF4EAE}" destId="{4FD09226-E1F4-4C1D-ABEE-F83BAF1DECE0}" srcOrd="0" destOrd="0" presId="urn:microsoft.com/office/officeart/2005/8/layout/vList2"/>
    <dgm:cxn modelId="{DA439DDD-EC8C-4BC6-A6BD-628D80FCECA9}" srcId="{8628E41A-0B29-439F-BA3D-C55FB306C735}" destId="{AE2B33B0-5450-49EC-A51C-0B33673388D4}" srcOrd="1" destOrd="0" parTransId="{84ADDA87-93ED-43AE-89AE-29F77ECAF112}" sibTransId="{650D4266-9ED4-4697-97FB-5565E1F47780}"/>
    <dgm:cxn modelId="{325A2FB9-4685-4C98-8A92-822AEDD91773}" type="presParOf" srcId="{61E560CF-4FB5-45ED-8ECA-9E4AA5FDB918}" destId="{55D58CF6-9DEF-41CF-8083-BAD157DE7AB0}" srcOrd="0" destOrd="0" presId="urn:microsoft.com/office/officeart/2005/8/layout/vList2"/>
    <dgm:cxn modelId="{825E312D-CCA0-46C8-9BB3-A2D1065DEA1F}" type="presParOf" srcId="{61E560CF-4FB5-45ED-8ECA-9E4AA5FDB918}" destId="{8B4AB4BB-82B9-47D6-9A29-61FDCF88867B}" srcOrd="1" destOrd="0" presId="urn:microsoft.com/office/officeart/2005/8/layout/vList2"/>
    <dgm:cxn modelId="{4960E47B-C4B3-40F1-AE4D-CE7C9E5419EA}" type="presParOf" srcId="{61E560CF-4FB5-45ED-8ECA-9E4AA5FDB918}" destId="{D393DBC2-7E6E-4F9C-B345-15D5D485780A}" srcOrd="2" destOrd="0" presId="urn:microsoft.com/office/officeart/2005/8/layout/vList2"/>
    <dgm:cxn modelId="{7E6D0A55-B738-4C2F-BFA1-7FE36BC6DD75}" type="presParOf" srcId="{61E560CF-4FB5-45ED-8ECA-9E4AA5FDB918}" destId="{86CBCB77-C037-4A1C-81A2-C6B425F27B78}" srcOrd="3" destOrd="0" presId="urn:microsoft.com/office/officeart/2005/8/layout/vList2"/>
    <dgm:cxn modelId="{4A775502-AB73-413F-A99E-668A0D275BB4}" type="presParOf" srcId="{61E560CF-4FB5-45ED-8ECA-9E4AA5FDB918}" destId="{E8189306-9768-42EF-9840-443AC5CAF8C4}" srcOrd="4" destOrd="0" presId="urn:microsoft.com/office/officeart/2005/8/layout/vList2"/>
    <dgm:cxn modelId="{1004A83B-A311-4E23-BDF3-4E1B758A4453}" type="presParOf" srcId="{61E560CF-4FB5-45ED-8ECA-9E4AA5FDB918}" destId="{84AFBC41-2804-4E98-A4BD-80F9D4B6DE5C}" srcOrd="5" destOrd="0" presId="urn:microsoft.com/office/officeart/2005/8/layout/vList2"/>
    <dgm:cxn modelId="{E41F7A4D-16FD-442F-BCBA-80E26A43DD85}" type="presParOf" srcId="{61E560CF-4FB5-45ED-8ECA-9E4AA5FDB918}" destId="{6DC16419-2039-4DD5-BACD-3E65102F0350}" srcOrd="6" destOrd="0" presId="urn:microsoft.com/office/officeart/2005/8/layout/vList2"/>
    <dgm:cxn modelId="{77D280F8-E953-4C56-B234-482813921FC8}" type="presParOf" srcId="{61E560CF-4FB5-45ED-8ECA-9E4AA5FDB918}" destId="{A07EA647-8E48-4EF0-BE8F-F3466E65EDB0}" srcOrd="7" destOrd="0" presId="urn:microsoft.com/office/officeart/2005/8/layout/vList2"/>
    <dgm:cxn modelId="{6BA228A5-5372-4533-933D-02734ABC24BD}" type="presParOf" srcId="{61E560CF-4FB5-45ED-8ECA-9E4AA5FDB918}" destId="{E8CECC38-F996-4BE5-9407-7BCCC16DBDFB}" srcOrd="8" destOrd="0" presId="urn:microsoft.com/office/officeart/2005/8/layout/vList2"/>
    <dgm:cxn modelId="{1B4FFAFC-F3E8-4AD7-BC6B-13586A42EE77}" type="presParOf" srcId="{61E560CF-4FB5-45ED-8ECA-9E4AA5FDB918}" destId="{CA09B1E3-1FA4-4E9E-BC04-0A9582C87BD2}" srcOrd="9" destOrd="0" presId="urn:microsoft.com/office/officeart/2005/8/layout/vList2"/>
    <dgm:cxn modelId="{2333947F-0436-45B9-B752-6233555F3FC2}" type="presParOf" srcId="{61E560CF-4FB5-45ED-8ECA-9E4AA5FDB918}" destId="{4FD09226-E1F4-4C1D-ABEE-F83BAF1DECE0}" srcOrd="10" destOrd="0" presId="urn:microsoft.com/office/officeart/2005/8/layout/vList2"/>
    <dgm:cxn modelId="{FA9F7A41-3E7B-477E-8CC4-423EDE2C2C92}" type="presParOf" srcId="{61E560CF-4FB5-45ED-8ECA-9E4AA5FDB918}" destId="{12695154-DC27-459A-BEAE-D4793376E591}" srcOrd="11" destOrd="0" presId="urn:microsoft.com/office/officeart/2005/8/layout/vList2"/>
    <dgm:cxn modelId="{D1A05222-AE5A-432C-8FE1-5868524C69C4}" type="presParOf" srcId="{61E560CF-4FB5-45ED-8ECA-9E4AA5FDB918}" destId="{6343D36A-EE5E-4DBA-8D6E-8739CA58F763}" srcOrd="12" destOrd="0" presId="urn:microsoft.com/office/officeart/2005/8/layout/vList2"/>
    <dgm:cxn modelId="{87882622-FF23-4D2F-801F-995FECDF78E9}" type="presParOf" srcId="{61E560CF-4FB5-45ED-8ECA-9E4AA5FDB918}" destId="{0D931050-1462-488B-A9C2-1DBB3FD41AA6}" srcOrd="13" destOrd="0" presId="urn:microsoft.com/office/officeart/2005/8/layout/vList2"/>
    <dgm:cxn modelId="{47EC8C7A-87E7-4362-82E7-A3525D1B5662}" type="presParOf" srcId="{61E560CF-4FB5-45ED-8ECA-9E4AA5FDB918}" destId="{B5A00426-DAB1-4894-852C-52EDB5DF6412}" srcOrd="14" destOrd="0" presId="urn:microsoft.com/office/officeart/2005/8/layout/vList2"/>
    <dgm:cxn modelId="{07C42900-E609-4707-8B7A-98AC18CDF156}" type="presParOf" srcId="{61E560CF-4FB5-45ED-8ECA-9E4AA5FDB918}" destId="{DF5021E6-3432-408A-941F-9D1BD6C497B8}" srcOrd="15" destOrd="0" presId="urn:microsoft.com/office/officeart/2005/8/layout/vList2"/>
    <dgm:cxn modelId="{C6B21633-5F5A-4C98-AE18-04CE117D7EBF}" type="presParOf" srcId="{61E560CF-4FB5-45ED-8ECA-9E4AA5FDB918}" destId="{E4F53D46-7796-42E6-83E3-ACA6C0E00DB1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7CDE4-4052-49EB-8377-A053246A99E4}">
      <dsp:nvSpPr>
        <dsp:cNvPr id="0" name=""/>
        <dsp:cNvSpPr/>
      </dsp:nvSpPr>
      <dsp:spPr>
        <a:xfrm>
          <a:off x="4184995" y="93570"/>
          <a:ext cx="3015009" cy="941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Что оценивает </a:t>
          </a:r>
          <a:r>
            <a:rPr lang="ru-RU" sz="28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PISA?</a:t>
          </a:r>
          <a:endParaRPr lang="ru-RU" sz="2800" kern="1200" dirty="0">
            <a:solidFill>
              <a:schemeClr val="bg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2578" y="121153"/>
        <a:ext cx="2959843" cy="886595"/>
      </dsp:txXfrm>
    </dsp:sp>
    <dsp:sp modelId="{DD271A81-E524-4BBE-8E9D-06D790EF91DF}">
      <dsp:nvSpPr>
        <dsp:cNvPr id="0" name=""/>
        <dsp:cNvSpPr/>
      </dsp:nvSpPr>
      <dsp:spPr>
        <a:xfrm>
          <a:off x="2011716" y="1035331"/>
          <a:ext cx="3680783" cy="526028"/>
        </a:xfrm>
        <a:custGeom>
          <a:avLst/>
          <a:gdLst/>
          <a:ahLst/>
          <a:cxnLst/>
          <a:rect l="0" t="0" r="0" b="0"/>
          <a:pathLst>
            <a:path>
              <a:moveTo>
                <a:pt x="3680783" y="0"/>
              </a:moveTo>
              <a:lnTo>
                <a:pt x="3680783" y="263014"/>
              </a:lnTo>
              <a:lnTo>
                <a:pt x="0" y="263014"/>
              </a:lnTo>
              <a:lnTo>
                <a:pt x="0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80039-7C97-46EF-BCAE-E7CACA93CB06}">
      <dsp:nvSpPr>
        <dsp:cNvPr id="0" name=""/>
        <dsp:cNvSpPr/>
      </dsp:nvSpPr>
      <dsp:spPr>
        <a:xfrm>
          <a:off x="467215" y="1561359"/>
          <a:ext cx="3089001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Находить и извлекать информацию </a:t>
          </a:r>
        </a:p>
      </dsp:txBody>
      <dsp:txXfrm>
        <a:off x="505732" y="1599876"/>
        <a:ext cx="3011967" cy="1238036"/>
      </dsp:txXfrm>
    </dsp:sp>
    <dsp:sp modelId="{1CBD005B-C653-4457-A2DA-E6FA401A9765}">
      <dsp:nvSpPr>
        <dsp:cNvPr id="0" name=""/>
        <dsp:cNvSpPr/>
      </dsp:nvSpPr>
      <dsp:spPr>
        <a:xfrm>
          <a:off x="5646780" y="1035331"/>
          <a:ext cx="91440" cy="5260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676A2D-1E9D-4511-B226-BF7478F43347}">
      <dsp:nvSpPr>
        <dsp:cNvPr id="0" name=""/>
        <dsp:cNvSpPr/>
      </dsp:nvSpPr>
      <dsp:spPr>
        <a:xfrm>
          <a:off x="4147999" y="1561359"/>
          <a:ext cx="3089001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anose="020B0604020202020204" pitchFamily="34" charset="0"/>
              <a:cs typeface="Arial" panose="020B0604020202020204" pitchFamily="34" charset="0"/>
            </a:rPr>
            <a:t>Интегрировать и интерпретировать информацию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6516" y="1599876"/>
        <a:ext cx="3011967" cy="1238036"/>
      </dsp:txXfrm>
    </dsp:sp>
    <dsp:sp modelId="{077DBB01-7B68-464D-911D-7FB4ABA61820}">
      <dsp:nvSpPr>
        <dsp:cNvPr id="0" name=""/>
        <dsp:cNvSpPr/>
      </dsp:nvSpPr>
      <dsp:spPr>
        <a:xfrm>
          <a:off x="5692500" y="1035331"/>
          <a:ext cx="3680783" cy="526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14"/>
              </a:lnTo>
              <a:lnTo>
                <a:pt x="3680783" y="263014"/>
              </a:lnTo>
              <a:lnTo>
                <a:pt x="3680783" y="5260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10EAF-71ED-46AA-8373-CFB13959F1C5}">
      <dsp:nvSpPr>
        <dsp:cNvPr id="0" name=""/>
        <dsp:cNvSpPr/>
      </dsp:nvSpPr>
      <dsp:spPr>
        <a:xfrm>
          <a:off x="7828782" y="1561359"/>
          <a:ext cx="3089001" cy="13150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anose="020B0604020202020204" pitchFamily="34" charset="0"/>
              <a:cs typeface="Arial" panose="020B0604020202020204" pitchFamily="34" charset="0"/>
            </a:rPr>
            <a:t>Осмысливать и оценивать содержание и форму текста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67299" y="1599876"/>
        <a:ext cx="3011967" cy="1238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58CF6-9DEF-41CF-8083-BAD157DE7AB0}">
      <dsp:nvSpPr>
        <dsp:cNvPr id="0" name=""/>
        <dsp:cNvSpPr/>
      </dsp:nvSpPr>
      <dsp:spPr>
        <a:xfrm>
          <a:off x="0" y="11562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/>
            <a:buNone/>
          </a:pP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Заслуживает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доверия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данный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5">
              <a:latin typeface="Arial" panose="020B0604020202020204" pitchFamily="34" charset="0"/>
              <a:cs typeface="Arial" panose="020B0604020202020204" pitchFamily="34" charset="0"/>
            </a:rPr>
            <a:t>источник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информации?</a:t>
          </a:r>
          <a:r>
            <a:rPr lang="ru-RU" sz="1400" kern="1200" spc="8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Является</a:t>
          </a:r>
          <a:r>
            <a:rPr lang="ru-RU" sz="1400" kern="1200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он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объективным, </a:t>
          </a:r>
          <a:r>
            <a:rPr lang="ru-RU" sz="1400" kern="1200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независимым?</a:t>
          </a:r>
          <a:r>
            <a:rPr lang="ru-RU" sz="1400" kern="1200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Известен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автор?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Является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он</a:t>
          </a:r>
          <a:r>
            <a:rPr lang="ru-RU" sz="1400" kern="1200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компетентным?</a:t>
          </a:r>
          <a:endParaRPr lang="ru-RU" sz="1400" kern="1200"/>
        </a:p>
      </dsp:txBody>
      <dsp:txXfrm>
        <a:off x="26387" y="142010"/>
        <a:ext cx="10268335" cy="487766"/>
      </dsp:txXfrm>
    </dsp:sp>
    <dsp:sp modelId="{D393DBC2-7E6E-4F9C-B345-15D5D485780A}">
      <dsp:nvSpPr>
        <dsp:cNvPr id="0" name=""/>
        <dsp:cNvSpPr/>
      </dsp:nvSpPr>
      <dsp:spPr>
        <a:xfrm>
          <a:off x="0" y="69648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получена</a:t>
          </a:r>
          <a:r>
            <a:rPr lang="ru-RU" sz="1400" kern="1200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данная</a:t>
          </a:r>
          <a:r>
            <a:rPr lang="ru-RU" sz="1400" kern="1200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информация?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722870"/>
        <a:ext cx="10268335" cy="487766"/>
      </dsp:txXfrm>
    </dsp:sp>
    <dsp:sp modelId="{E8189306-9768-42EF-9840-443AC5CAF8C4}">
      <dsp:nvSpPr>
        <dsp:cNvPr id="0" name=""/>
        <dsp:cNvSpPr/>
      </dsp:nvSpPr>
      <dsp:spPr>
        <a:xfrm>
          <a:off x="0" y="127734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Нет</a:t>
          </a:r>
          <a:r>
            <a:rPr lang="ru-RU" sz="1400" kern="1200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противоречий</a:t>
          </a:r>
          <a:r>
            <a:rPr lang="ru-RU" sz="1400" kern="1200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логических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несвязностей</a:t>
          </a:r>
          <a:r>
            <a:rPr lang="ru-RU" sz="1400" kern="1200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тексте?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z="1400" kern="1200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соотносятся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5">
              <a:latin typeface="Arial" panose="020B0604020202020204" pitchFamily="34" charset="0"/>
              <a:cs typeface="Arial" panose="020B0604020202020204" pitchFamily="34" charset="0"/>
            </a:rPr>
            <a:t>между</a:t>
          </a:r>
          <a:r>
            <a:rPr lang="ru-RU" sz="1400" kern="1200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собой </a:t>
          </a:r>
          <a:r>
            <a:rPr lang="ru-RU" sz="1400" kern="1200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разные</a:t>
          </a:r>
          <a:r>
            <a:rPr lang="ru-RU" sz="1400" kern="1200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тексты?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1303730"/>
        <a:ext cx="10268335" cy="487766"/>
      </dsp:txXfrm>
    </dsp:sp>
    <dsp:sp modelId="{6DC16419-2039-4DD5-BACD-3E65102F0350}">
      <dsp:nvSpPr>
        <dsp:cNvPr id="0" name=""/>
        <dsp:cNvSpPr/>
      </dsp:nvSpPr>
      <dsp:spPr>
        <a:xfrm>
          <a:off x="0" y="185820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75" dirty="0">
              <a:latin typeface="Arial" panose="020B0604020202020204" pitchFamily="34" charset="0"/>
              <a:cs typeface="Arial" panose="020B0604020202020204" pitchFamily="34" charset="0"/>
            </a:rPr>
            <a:t>Факт</a:t>
          </a:r>
          <a:r>
            <a:rPr lang="ru-RU" sz="1400" kern="1200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 dirty="0">
              <a:latin typeface="Arial" panose="020B0604020202020204" pitchFamily="34" charset="0"/>
              <a:cs typeface="Arial" panose="020B0604020202020204" pitchFamily="34" charset="0"/>
            </a:rPr>
            <a:t>это</a:t>
          </a:r>
          <a:r>
            <a:rPr lang="ru-RU" sz="1400" kern="1200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 dirty="0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z="1400" kern="1200" spc="1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 dirty="0">
              <a:latin typeface="Arial" panose="020B0604020202020204" pitchFamily="34" charset="0"/>
              <a:cs typeface="Arial" panose="020B0604020202020204" pitchFamily="34" charset="0"/>
            </a:rPr>
            <a:t>мнение?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1884590"/>
        <a:ext cx="10268335" cy="487766"/>
      </dsp:txXfrm>
    </dsp:sp>
    <dsp:sp modelId="{E8CECC38-F996-4BE5-9407-7BCCC16DBDFB}">
      <dsp:nvSpPr>
        <dsp:cNvPr id="0" name=""/>
        <dsp:cNvSpPr/>
      </dsp:nvSpPr>
      <dsp:spPr>
        <a:xfrm>
          <a:off x="0" y="243906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60"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чего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r>
            <a:rPr lang="ru-RU" sz="1400" kern="1200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включен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тот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>
              <a:latin typeface="Arial" panose="020B0604020202020204" pitchFamily="34" charset="0"/>
              <a:cs typeface="Arial" panose="020B0604020202020204" pitchFamily="34" charset="0"/>
            </a:rPr>
            <a:t>иной</a:t>
          </a:r>
          <a:r>
            <a:rPr lang="ru-RU" sz="1400" kern="1200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элемент?</a:t>
          </a:r>
          <a:r>
            <a:rPr lang="ru-RU" sz="1400" kern="1200" spc="7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(выражение,</a:t>
          </a:r>
          <a:r>
            <a:rPr lang="ru-RU" sz="1400" kern="1200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схема,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примечание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0">
              <a:latin typeface="Arial" panose="020B0604020202020204" pitchFamily="34" charset="0"/>
              <a:cs typeface="Arial" panose="020B0604020202020204" pitchFamily="34" charset="0"/>
            </a:rPr>
            <a:t>т.д.)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2465450"/>
        <a:ext cx="10268335" cy="487766"/>
      </dsp:txXfrm>
    </dsp:sp>
    <dsp:sp modelId="{4FD09226-E1F4-4C1D-ABEE-F83BAF1DECE0}">
      <dsp:nvSpPr>
        <dsp:cNvPr id="0" name=""/>
        <dsp:cNvSpPr/>
      </dsp:nvSpPr>
      <dsp:spPr>
        <a:xfrm>
          <a:off x="0" y="301992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60">
              <a:latin typeface="Arial" panose="020B0604020202020204" pitchFamily="34" charset="0"/>
              <a:cs typeface="Arial" panose="020B0604020202020204" pitchFamily="34" charset="0"/>
            </a:rPr>
            <a:t>Какой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элемент</a:t>
          </a:r>
          <a:r>
            <a:rPr lang="ru-RU" sz="1400" kern="1200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пропущен,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искажен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утверждении,</a:t>
          </a:r>
          <a:r>
            <a:rPr lang="ru-RU" sz="1400" kern="1200" spc="8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определении</a:t>
          </a:r>
          <a:r>
            <a:rPr lang="ru-RU" sz="1400" kern="1200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и</a:t>
          </a:r>
          <a:r>
            <a:rPr lang="ru-RU" sz="1400" kern="1200" spc="3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0">
              <a:latin typeface="Arial" panose="020B0604020202020204" pitchFamily="34" charset="0"/>
              <a:cs typeface="Arial" panose="020B0604020202020204" pitchFamily="34" charset="0"/>
            </a:rPr>
            <a:t>т.д.?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3046310"/>
        <a:ext cx="10268335" cy="487766"/>
      </dsp:txXfrm>
    </dsp:sp>
    <dsp:sp modelId="{6343D36A-EE5E-4DBA-8D6E-8739CA58F763}">
      <dsp:nvSpPr>
        <dsp:cNvPr id="0" name=""/>
        <dsp:cNvSpPr/>
      </dsp:nvSpPr>
      <dsp:spPr>
        <a:xfrm>
          <a:off x="0" y="360078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100">
              <a:latin typeface="Arial" panose="020B0604020202020204" pitchFamily="34" charset="0"/>
              <a:cs typeface="Arial" panose="020B0604020202020204" pitchFamily="34" charset="0"/>
            </a:rPr>
            <a:t>Как</a:t>
          </a:r>
          <a:r>
            <a:rPr lang="ru-RU" sz="1400" kern="1200" spc="3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выстроена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логика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текста,</a:t>
          </a:r>
          <a:r>
            <a:rPr lang="ru-RU" sz="1400" kern="1200" spc="6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>
              <a:latin typeface="Arial" panose="020B0604020202020204" pitchFamily="34" charset="0"/>
              <a:cs typeface="Arial" panose="020B0604020202020204" pitchFamily="34" charset="0"/>
            </a:rPr>
            <a:t>чем</a:t>
          </a:r>
          <a:r>
            <a:rPr lang="ru-RU" sz="1400" kern="1200" spc="4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один</a:t>
          </a:r>
          <a:r>
            <a:rPr lang="ru-RU" sz="1400" kern="1200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элемент</a:t>
          </a:r>
          <a:r>
            <a:rPr lang="ru-RU" sz="1400" kern="1200" spc="5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>
              <a:latin typeface="Arial" panose="020B0604020202020204" pitchFamily="34" charset="0"/>
              <a:cs typeface="Arial" panose="020B0604020202020204" pitchFamily="34" charset="0"/>
            </a:rPr>
            <a:t>отличается</a:t>
          </a:r>
          <a:r>
            <a:rPr lang="ru-RU" sz="1400" kern="1200" spc="6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от</a:t>
          </a:r>
          <a:r>
            <a:rPr lang="ru-RU" sz="1400" kern="1200" spc="4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других,</a:t>
          </a:r>
          <a:r>
            <a:rPr lang="ru-RU" sz="1400" kern="1200" spc="5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>
              <a:latin typeface="Arial" panose="020B0604020202020204" pitchFamily="34" charset="0"/>
              <a:cs typeface="Arial" panose="020B0604020202020204" pitchFamily="34" charset="0"/>
            </a:rPr>
            <a:t>добавляет</a:t>
          </a:r>
          <a:r>
            <a:rPr lang="ru-RU" sz="1400" kern="1200" spc="7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25">
              <a:latin typeface="Arial" panose="020B0604020202020204" pitchFamily="34" charset="0"/>
              <a:cs typeface="Arial" panose="020B0604020202020204" pitchFamily="34" charset="0"/>
            </a:rPr>
            <a:t>к</a:t>
          </a:r>
          <a:r>
            <a:rPr lang="ru-RU" sz="1400" kern="1200" spc="25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>
              <a:latin typeface="Arial" panose="020B0604020202020204" pitchFamily="34" charset="0"/>
              <a:cs typeface="Arial" panose="020B0604020202020204" pitchFamily="34" charset="0"/>
            </a:rPr>
            <a:t>общему </a:t>
          </a:r>
          <a:r>
            <a:rPr lang="ru-RU" sz="1400" kern="1200" spc="-49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>
              <a:latin typeface="Arial" panose="020B0604020202020204" pitchFamily="34" charset="0"/>
              <a:cs typeface="Arial" panose="020B0604020202020204" pitchFamily="34" charset="0"/>
            </a:rPr>
            <a:t>смыслу?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3627170"/>
        <a:ext cx="10268335" cy="487766"/>
      </dsp:txXfrm>
    </dsp:sp>
    <dsp:sp modelId="{B5A00426-DAB1-4894-852C-52EDB5DF6412}">
      <dsp:nvSpPr>
        <dsp:cNvPr id="0" name=""/>
        <dsp:cNvSpPr/>
      </dsp:nvSpPr>
      <dsp:spPr>
        <a:xfrm>
          <a:off x="0" y="418164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i="0" kern="1200" spc="-15" dirty="0">
              <a:latin typeface="Arial" panose="020B0604020202020204" pitchFamily="34" charset="0"/>
              <a:cs typeface="Arial" panose="020B0604020202020204" pitchFamily="34" charset="0"/>
            </a:rPr>
            <a:t>Ч</a:t>
          </a:r>
          <a:r>
            <a:rPr lang="ru-RU" sz="1400" kern="1200" spc="-15" dirty="0">
              <a:latin typeface="Arial" panose="020B0604020202020204" pitchFamily="34" charset="0"/>
              <a:cs typeface="Arial" panose="020B0604020202020204" pitchFamily="34" charset="0"/>
            </a:rPr>
            <a:t>то</a:t>
          </a:r>
          <a:r>
            <a:rPr lang="ru-RU" sz="1400" kern="1200" spc="3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 dirty="0">
              <a:latin typeface="Arial" panose="020B0604020202020204" pitchFamily="34" charset="0"/>
              <a:cs typeface="Arial" panose="020B0604020202020204" pitchFamily="34" charset="0"/>
            </a:rPr>
            <a:t>нам</a:t>
          </a:r>
          <a:r>
            <a:rPr lang="ru-RU" sz="1400" kern="1200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 dirty="0">
              <a:latin typeface="Arial" panose="020B0604020202020204" pitchFamily="34" charset="0"/>
              <a:cs typeface="Arial" panose="020B0604020202020204" pitchFamily="34" charset="0"/>
            </a:rPr>
            <a:t>известно</a:t>
          </a:r>
          <a:r>
            <a:rPr lang="ru-RU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 dirty="0">
              <a:latin typeface="Arial" panose="020B0604020202020204" pitchFamily="34" charset="0"/>
              <a:cs typeface="Arial" panose="020B0604020202020204" pitchFamily="34" charset="0"/>
            </a:rPr>
            <a:t>об</a:t>
          </a:r>
          <a:r>
            <a:rPr lang="ru-RU" sz="1400" kern="1200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 dirty="0">
              <a:latin typeface="Arial" panose="020B0604020202020204" pitchFamily="34" charset="0"/>
              <a:cs typeface="Arial" panose="020B0604020202020204" pitchFamily="34" charset="0"/>
            </a:rPr>
            <a:t>издании,</a:t>
          </a:r>
          <a:r>
            <a:rPr lang="ru-RU" sz="1400" kern="1200" spc="6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45" dirty="0">
              <a:latin typeface="Arial" panose="020B0604020202020204" pitchFamily="34" charset="0"/>
              <a:cs typeface="Arial" panose="020B0604020202020204" pitchFamily="34" charset="0"/>
            </a:rPr>
            <a:t>где</a:t>
          </a:r>
          <a:r>
            <a:rPr lang="ru-RU" sz="1400" kern="1200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 dirty="0">
              <a:latin typeface="Arial" panose="020B0604020202020204" pitchFamily="34" charset="0"/>
              <a:cs typeface="Arial" panose="020B0604020202020204" pitchFamily="34" charset="0"/>
            </a:rPr>
            <a:t>мы</a:t>
          </a:r>
          <a:r>
            <a:rPr lang="ru-RU" sz="1400" kern="1200" spc="1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5" dirty="0">
              <a:latin typeface="Arial" panose="020B0604020202020204" pitchFamily="34" charset="0"/>
              <a:cs typeface="Arial" panose="020B0604020202020204" pitchFamily="34" charset="0"/>
            </a:rPr>
            <a:t>нашли</a:t>
          </a:r>
          <a:r>
            <a:rPr lang="ru-RU" sz="1400" kern="1200" spc="5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 dirty="0">
              <a:latin typeface="Arial" panose="020B0604020202020204" pitchFamily="34" charset="0"/>
              <a:cs typeface="Arial" panose="020B0604020202020204" pitchFamily="34" charset="0"/>
            </a:rPr>
            <a:t>тот</a:t>
          </a:r>
          <a:r>
            <a:rPr lang="ru-RU" sz="1400" kern="1200" spc="3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 dirty="0">
              <a:latin typeface="Arial" panose="020B0604020202020204" pitchFamily="34" charset="0"/>
              <a:cs typeface="Arial" panose="020B0604020202020204" pitchFamily="34" charset="0"/>
            </a:rPr>
            <a:t>или</a:t>
          </a:r>
          <a:r>
            <a:rPr lang="ru-RU" sz="1400" kern="1200" spc="3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 dirty="0">
              <a:latin typeface="Arial" panose="020B0604020202020204" pitchFamily="34" charset="0"/>
              <a:cs typeface="Arial" panose="020B0604020202020204" pitchFamily="34" charset="0"/>
            </a:rPr>
            <a:t>иной</a:t>
          </a:r>
          <a:r>
            <a:rPr lang="ru-RU" sz="1400" kern="1200" spc="4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5" dirty="0">
              <a:latin typeface="Arial" panose="020B0604020202020204" pitchFamily="34" charset="0"/>
              <a:cs typeface="Arial" panose="020B0604020202020204" pitchFamily="34" charset="0"/>
            </a:rPr>
            <a:t>текст?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4208030"/>
        <a:ext cx="10268335" cy="487766"/>
      </dsp:txXfrm>
    </dsp:sp>
    <dsp:sp modelId="{E4F53D46-7796-42E6-83E3-ACA6C0E00DB1}">
      <dsp:nvSpPr>
        <dsp:cNvPr id="0" name=""/>
        <dsp:cNvSpPr/>
      </dsp:nvSpPr>
      <dsp:spPr>
        <a:xfrm>
          <a:off x="0" y="4762503"/>
          <a:ext cx="10321109" cy="540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spc="-60" dirty="0">
              <a:latin typeface="Arial" panose="020B0604020202020204" pitchFamily="34" charset="0"/>
              <a:cs typeface="Arial" panose="020B0604020202020204" pitchFamily="34" charset="0"/>
            </a:rPr>
            <a:t>Когда</a:t>
          </a:r>
          <a:r>
            <a:rPr lang="ru-RU" sz="1400" kern="1200" spc="2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30" dirty="0"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r>
            <a:rPr lang="ru-RU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 dirty="0">
              <a:latin typeface="Arial" panose="020B0604020202020204" pitchFamily="34" charset="0"/>
              <a:cs typeface="Arial" panose="020B0604020202020204" pitchFamily="34" charset="0"/>
            </a:rPr>
            <a:t>написан?</a:t>
          </a:r>
          <a:r>
            <a:rPr lang="ru-RU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20" dirty="0">
              <a:latin typeface="Arial" panose="020B0604020202020204" pitchFamily="34" charset="0"/>
              <a:cs typeface="Arial" panose="020B0604020202020204" pitchFamily="34" charset="0"/>
            </a:rPr>
            <a:t>Отражает</a:t>
          </a:r>
          <a:r>
            <a:rPr lang="ru-RU" sz="1400" kern="1200" spc="6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5" dirty="0">
              <a:latin typeface="Arial" panose="020B0604020202020204" pitchFamily="34" charset="0"/>
              <a:cs typeface="Arial" panose="020B0604020202020204" pitchFamily="34" charset="0"/>
            </a:rPr>
            <a:t>ли</a:t>
          </a:r>
          <a:r>
            <a:rPr lang="ru-RU" sz="1400" kern="1200" spc="2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0" dirty="0">
              <a:latin typeface="Arial" panose="020B0604020202020204" pitchFamily="34" charset="0"/>
              <a:cs typeface="Arial" panose="020B0604020202020204" pitchFamily="34" charset="0"/>
            </a:rPr>
            <a:t>современное</a:t>
          </a:r>
          <a:r>
            <a:rPr lang="ru-RU" sz="1400" kern="1200" spc="6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 dirty="0">
              <a:latin typeface="Arial" panose="020B0604020202020204" pitchFamily="34" charset="0"/>
              <a:cs typeface="Arial" panose="020B0604020202020204" pitchFamily="34" charset="0"/>
            </a:rPr>
            <a:t>понимание</a:t>
          </a:r>
          <a:r>
            <a:rPr lang="ru-RU" sz="1400" kern="1200" spc="75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spc="-15" dirty="0">
              <a:latin typeface="Arial" panose="020B0604020202020204" pitchFamily="34" charset="0"/>
              <a:cs typeface="Arial" panose="020B0604020202020204" pitchFamily="34" charset="0"/>
            </a:rPr>
            <a:t>вопроса?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87" y="4788890"/>
        <a:ext cx="10268335" cy="487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A5373-DE86-472D-AA01-593CEBF9DB58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1F117-E509-4523-9C75-A9E83EC4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7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67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236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58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46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69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530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727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503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06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64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095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81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90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9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5524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644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02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5335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3471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91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069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90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70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5718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9880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1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21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163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397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44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4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49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C917-A3DF-4E63-9B98-5AC261515E2B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032-4EC6-4C2F-8E50-8D1AEB5F5EE8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158B-783A-40AE-9526-2D35E455FD15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7" indent="0" algn="ctr">
              <a:buNone/>
              <a:defRPr sz="2000"/>
            </a:lvl2pPr>
            <a:lvl3pPr marL="914332" indent="0" algn="ctr">
              <a:buNone/>
              <a:defRPr sz="1900"/>
            </a:lvl3pPr>
            <a:lvl4pPr marL="1371498" indent="0" algn="ctr">
              <a:buNone/>
              <a:defRPr sz="1600"/>
            </a:lvl4pPr>
            <a:lvl5pPr marL="1828664" indent="0" algn="ctr">
              <a:buNone/>
              <a:defRPr sz="1600"/>
            </a:lvl5pPr>
            <a:lvl6pPr marL="2285830" indent="0" algn="ctr">
              <a:buNone/>
              <a:defRPr sz="1600"/>
            </a:lvl6pPr>
            <a:lvl7pPr marL="2742994" indent="0" algn="ctr">
              <a:buNone/>
              <a:defRPr sz="1600"/>
            </a:lvl7pPr>
            <a:lvl8pPr marL="3200160" indent="0" algn="ctr">
              <a:buNone/>
              <a:defRPr sz="1600"/>
            </a:lvl8pPr>
            <a:lvl9pPr marL="3657327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B76D-5F2A-4051-9DC6-1A798F668E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220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E20D-99F1-4EBA-9C25-8CBD72D4B6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81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EDDF-02B6-44F6-9828-7914D4C2A9C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27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9BE9-2B9F-46DB-86C9-CB563505BC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950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12556-E562-499D-942E-87AA2E70965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658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F255-A271-4F55-9DCA-F516D8EDC86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131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DC88-E809-4255-A4CF-CF876DDC8B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66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500"/>
            </a:lvl2pPr>
            <a:lvl3pPr marL="914332" indent="0">
              <a:buNone/>
              <a:defRPr sz="1200"/>
            </a:lvl3pPr>
            <a:lvl4pPr marL="1371498" indent="0">
              <a:buNone/>
              <a:defRPr sz="1100"/>
            </a:lvl4pPr>
            <a:lvl5pPr marL="1828664" indent="0">
              <a:buNone/>
              <a:defRPr sz="1100"/>
            </a:lvl5pPr>
            <a:lvl6pPr marL="2285830" indent="0">
              <a:buNone/>
              <a:defRPr sz="1100"/>
            </a:lvl6pPr>
            <a:lvl7pPr marL="2742994" indent="0">
              <a:buNone/>
              <a:defRPr sz="1100"/>
            </a:lvl7pPr>
            <a:lvl8pPr marL="3200160" indent="0">
              <a:buNone/>
              <a:defRPr sz="1100"/>
            </a:lvl8pPr>
            <a:lvl9pPr marL="365732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837F-5E0C-4C23-BC23-DBD5DF2BB8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D555-8A29-4C87-A16F-9F4A5B7F811E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500"/>
            </a:lvl2pPr>
            <a:lvl3pPr marL="914332" indent="0">
              <a:buNone/>
              <a:defRPr sz="1200"/>
            </a:lvl3pPr>
            <a:lvl4pPr marL="1371498" indent="0">
              <a:buNone/>
              <a:defRPr sz="1100"/>
            </a:lvl4pPr>
            <a:lvl5pPr marL="1828664" indent="0">
              <a:buNone/>
              <a:defRPr sz="1100"/>
            </a:lvl5pPr>
            <a:lvl6pPr marL="2285830" indent="0">
              <a:buNone/>
              <a:defRPr sz="1100"/>
            </a:lvl6pPr>
            <a:lvl7pPr marL="2742994" indent="0">
              <a:buNone/>
              <a:defRPr sz="1100"/>
            </a:lvl7pPr>
            <a:lvl8pPr marL="3200160" indent="0">
              <a:buNone/>
              <a:defRPr sz="1100"/>
            </a:lvl8pPr>
            <a:lvl9pPr marL="365732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D46E-CA12-4919-9100-EA9935E02F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88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4D16-622A-4A90-A13E-150EF66473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847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83635-863B-429A-B8F2-A21AD4C16A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0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B31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0519" y="2068779"/>
            <a:ext cx="4892040" cy="3538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026909" y="1580515"/>
            <a:ext cx="5043805" cy="4112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0BD72-22EF-4FAD-88AA-0C3B4E44D6A5}" type="datetime1">
              <a:rPr lang="ru-RU" smtClean="0"/>
              <a:t>04.02.2023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pPr marL="163195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40505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1D9E-14F8-4D53-9C78-BB45DFE21B7C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ADDC-0F58-4DAF-898D-EC99B20AE1EC}" type="datetime1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EBC1-E7F6-4A2E-AE9F-9783653EED40}" type="datetime1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0DA29-FB1D-4716-978D-129148ADD035}" type="datetime1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F9DC-8760-4595-BC33-D87A963C23CC}" type="datetime1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C9F4-3857-4A83-9D31-0D9FD88D58C7}" type="datetime1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4419-86F5-41E2-8D71-AABCD867BF49}" type="datetime1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5877D-5912-47A9-9016-F4262B3927CC}" type="datetime1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21912" tIns="60956" rIns="121912" bIns="60956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55" eaLnBrk="1" fontAlgn="auto" hangingPunct="1">
              <a:spcBef>
                <a:spcPts val="0"/>
              </a:spcBef>
              <a:spcAft>
                <a:spcPts val="0"/>
              </a:spcAft>
            </a:pPr>
            <a:fld id="{D1EBD96C-B3E5-4F0D-8EEC-FD047E2991AF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04.02.2023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55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55" eaLnBrk="1" fontAlgn="auto" hangingPunct="1">
              <a:spcBef>
                <a:spcPts val="0"/>
              </a:spcBef>
              <a:spcAft>
                <a:spcPts val="0"/>
              </a:spcAft>
            </a:pPr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09555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36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Olga.Volkova@kpfu.ru" TargetMode="External"/><Relationship Id="rId4" Type="http://schemas.openxmlformats.org/officeDocument/2006/relationships/hyperlink" Target="https://kpfu.ru/Olga.Volkova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%D0%BF%D1%80%D0%B8%D0%BC%D0%B5%D1%80%D1%8B-%D0%B7%D0%B0%D0%B4%D0%B0%D1%87-pisa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fioco.ru/%D0%BF%D1%80%D0%B8%D0%BC%D0%B5%D1%8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6.png"/><Relationship Id="rId7" Type="http://schemas.openxmlformats.org/officeDocument/2006/relationships/hyperlink" Target="http://skiv.instrao.ru/bank-zadaniy/chitatelskaya-gramotnos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6.png"/><Relationship Id="rId7" Type="http://schemas.openxmlformats.org/officeDocument/2006/relationships/hyperlink" Target="https://fipi.ru/otkrytyy-bank-otsenochnykh-sredstv-po-russkomu-yazyk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hyperlink" Target="https://fg.resh.edu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&#1055;&#1088;&#1077;&#1079;&#1077;&#1085;%20&#1087;&#1086;&#1089;&#1086;&#1073;&#1080;&#1081;%2016.12.21/&#1047;&#1072;&#1076;&#1072;&#1085;&#1080;&#1103;%20&#1076;&#1083;&#1103;%20&#1086;&#1094;&#1077;&#1085;&#1082;&#1080;%20&#1063;&#1043;%205-9%20&#1082;&#1083;.docx" TargetMode="External"/><Relationship Id="rId13" Type="http://schemas.openxmlformats.org/officeDocument/2006/relationships/hyperlink" Target="&#1052;&#1077;&#1090;&#1086;&#1076;%20&#1087;&#1086;&#1089;&#1086;&#1073;%20&#1087;&#1086;%20&#1063;&#1043;%205-6%20&#1082;&#1083;.docx" TargetMode="External"/><Relationship Id="rId18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12" Type="http://schemas.microsoft.com/office/2007/relationships/hdphoto" Target="../media/hdphoto1.wdp"/><Relationship Id="rId17" Type="http://schemas.openxmlformats.org/officeDocument/2006/relationships/hyperlink" Target="!!&#1040;&#1085;&#1072;&#1083;&#1080;&#1090;%20&#1076;&#1077;&#1103;&#1090;%20&#1091;&#1087;&#1088;&#1072;&#1074;%20&#1082;&#1086;&#1084;&#1072;&#1085;&#1076;&#1099;.docx" TargetMode="Externa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1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9.png"/><Relationship Id="rId5" Type="http://schemas.openxmlformats.org/officeDocument/2006/relationships/image" Target="../media/image8.png"/><Relationship Id="rId15" Type="http://schemas.openxmlformats.org/officeDocument/2006/relationships/hyperlink" Target="&#1055;&#1088;&#1077;&#1079;&#1077;&#1085;%20&#1087;&#1086;&#1089;&#1086;&#1073;&#1080;&#1081;%2016.12.21/&#1050;&#1048;&#1052;%20&#1076;&#1083;&#1103;%20&#1090;&#1077;&#1082;&#1091;&#1097;&#1077;&#1081;%20&#1080;%20&#1087;&#1088;&#1086;&#1084;&#1077;&#1078;&#1091;&#1090;&#1086;&#1095;&#1085;&#1086;&#1081;%20&#1072;&#1090;&#1090;&#1077;&#1089;&#1090;&#1072;&#1094;&#1080;&#1080;%20&#1087;&#1086;%20&#1056;&#1071;/&#1050;&#1048;&#1052;%20&#1087;&#1086;%20&#1056;&#1071;%20&#1076;&#1083;&#1103;%20&#1087;&#1088;&#1086;&#1074;&#1077;&#1076;&#1077;&#1085;&#1080;&#1103;%20&#1072;&#1090;&#1090;&#1077;&#1089;&#1090;&#1072;&#1094;&#1080;&#1080;.pptx" TargetMode="External"/><Relationship Id="rId10" Type="http://schemas.openxmlformats.org/officeDocument/2006/relationships/hyperlink" Target="!!&#1053;&#1086;&#1074;&#1086;&#1077;%20&#1087;&#1086;&#1089;%20&#1056;&#1052;&#1054;%20&#1063;&#1043;.docx" TargetMode="External"/><Relationship Id="rId19" Type="http://schemas.openxmlformats.org/officeDocument/2006/relationships/hyperlink" Target="!!&#1058;&#1088;&#1077;&#1085;&#1072;&#1078;&#1077;&#1088;%20&#1088;&#1091;&#1089;%20&#1103;&#1079;%205%20&#1082;&#1083;&#1072;&#1089;&#1089;.docx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8.jpeg"/><Relationship Id="rId1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png"/><Relationship Id="rId7" Type="http://schemas.openxmlformats.org/officeDocument/2006/relationships/hyperlink" Target="!!!&#1053;&#1086;&#1074;&#1086;&#1077;%20&#1063;&#1043;%20&#1042;&#1086;&#1083;&#1082;&#1086;&#1074;&#1072;%20&#1054;&#1078;&#1084;&#1077;&#1082;&#1086;&#1074;&#1072;.docx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8.png"/><Relationship Id="rId4" Type="http://schemas.openxmlformats.org/officeDocument/2006/relationships/image" Target="../media/image7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8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7.png"/><Relationship Id="rId9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6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diagramDrawing" Target="../diagrams/drawing2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&#1054;&#1087;&#1080;&#1089;&#1072;&#1085;&#1080;&#1077;%20&#1091;&#1088;&#1086;&#1074;&#1085;&#1077;&#1081;%20&#1095;&#1080;&#1090;&#1072;&#1090;&#1077;&#1083;&#1100;&#1089;&#1082;&#1086;&#1081;%20&#1075;&#1088;&#1072;&#1084;&#1086;&#1090;&#1085;&#1086;&#1089;&#1090;&#1080;%20&#1074;%20&#1080;&#1089;&#1089;&#1083;&#1077;&#1076;&#1086;&#1074;&#1072;&#1085;&#1080;&#1080;.doc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" y="1099903"/>
            <a:ext cx="4463820" cy="1025667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4648009" y="976664"/>
            <a:ext cx="700877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PT Sans" panose="020B0503020203020204" pitchFamily="34" charset="-52"/>
              </a:rPr>
              <a:t>Деятельность учителя/руководителя по проектированию и анализу урока, направленного на формирование читательской грамотности школьников  </a:t>
            </a:r>
          </a:p>
        </p:txBody>
      </p:sp>
      <p:pic>
        <p:nvPicPr>
          <p:cNvPr id="7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35" y="1415491"/>
            <a:ext cx="2931743" cy="39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FDFCF5-9DB5-4F6A-A792-7FA78CC9D93D}"/>
              </a:ext>
            </a:extLst>
          </p:cNvPr>
          <p:cNvSpPr txBox="1"/>
          <p:nvPr/>
        </p:nvSpPr>
        <p:spPr>
          <a:xfrm>
            <a:off x="4655840" y="3647635"/>
            <a:ext cx="7112619" cy="2877709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r>
              <a:rPr lang="ru-RU" sz="1900" b="1" dirty="0">
                <a:solidFill>
                  <a:srgbClr val="00549F"/>
                </a:solidFill>
                <a:latin typeface="PT Sans" panose="020B0503020203020204" pitchFamily="34" charset="-52"/>
              </a:rPr>
              <a:t>Волкова Ольга Валерьевна</a:t>
            </a:r>
          </a:p>
          <a:p>
            <a:r>
              <a:rPr lang="ru-RU" sz="1600" dirty="0">
                <a:latin typeface="PT Sans" panose="020B0503020203020204" pitchFamily="34" charset="-52"/>
              </a:rPr>
              <a:t>доцент Приволжского межрегионального центра повышения квалификации и профессиональной переподготовки работников образования КФУ, тьютор Центра непрерывного повышения профессионального мастерства педагогических работников РТ КФУ, кандидат педагогических наук, федеральный эксперт мониторинга и оценки функциональной грамотности школьников по направлению «Читательская грамотность»,  заслуженный учитель Республики Татарстан</a:t>
            </a:r>
          </a:p>
          <a:p>
            <a:endParaRPr lang="ru-RU" sz="16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</a:endParaRPr>
          </a:p>
          <a:p>
            <a:r>
              <a:rPr lang="en-US" sz="1600" dirty="0">
                <a:solidFill>
                  <a:srgbClr val="00549F"/>
                </a:solidFill>
                <a:latin typeface="PT Sans" panose="020B0503020203020204" pitchFamily="34" charset="-52"/>
                <a:hlinkClick r:id="rId4"/>
              </a:rPr>
              <a:t>https://kpfu.ru/Olga.Volkova</a:t>
            </a:r>
            <a:endParaRPr lang="en-US" sz="1600" dirty="0">
              <a:solidFill>
                <a:srgbClr val="00549F"/>
              </a:solidFill>
              <a:latin typeface="PT Sans" panose="020B0503020203020204" pitchFamily="34" charset="-52"/>
            </a:endParaRPr>
          </a:p>
          <a:p>
            <a:r>
              <a:rPr lang="en-US" sz="1600" dirty="0">
                <a:solidFill>
                  <a:srgbClr val="00549F"/>
                </a:solidFill>
                <a:latin typeface="PT Sans" panose="020B0503020203020204" pitchFamily="34" charset="-52"/>
                <a:hlinkClick r:id="rId5"/>
              </a:rPr>
              <a:t>Olga.Volkova@kpfu.ru</a:t>
            </a:r>
            <a:endParaRPr lang="en-US" sz="1600" dirty="0">
              <a:solidFill>
                <a:srgbClr val="00549F"/>
              </a:solidFill>
              <a:latin typeface="PT Sans" panose="020B0503020203020204" pitchFamily="34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b="1" smtClean="0">
                <a:solidFill>
                  <a:srgbClr val="002060"/>
                </a:solidFill>
              </a:rPr>
              <a:pPr/>
              <a:t>1</a:t>
            </a:fld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24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Открытые  задания </a:t>
            </a:r>
            <a:r>
              <a:rPr lang="en-US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PISA</a:t>
            </a:r>
            <a:endParaRPr lang="ru-RU" sz="2400" b="1" dirty="0">
              <a:solidFill>
                <a:srgbClr val="C00000"/>
              </a:solidFill>
              <a:latin typeface="PT Sans" panose="020B0503020203020204" pitchFamily="34" charset="-52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1419576" y="6002140"/>
            <a:ext cx="10437063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0"/>
              </a:spcBef>
            </a:pP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https://fioco.ru/%D0%BF%D1%80%D0%B8%D0%BC%D0%B5%D1%80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%D1%8B-%D0%B7%D0%B0%D0%B4%D0%B0%D1%87-pisa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3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02253" y="789192"/>
            <a:ext cx="7070011" cy="507678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4F3A51D-18C2-F904-8C27-44235232E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80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Разработки  ИСРО РАО</a:t>
            </a:r>
            <a:endParaRPr lang="ru-RU" sz="2400" b="1" dirty="0">
              <a:solidFill>
                <a:srgbClr val="C00000"/>
              </a:solidFill>
              <a:latin typeface="PT Sans" panose="020B0503020203020204" pitchFamily="34" charset="-52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1458082" y="6377778"/>
            <a:ext cx="63131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http://skiv.instrao.ru/bank-zadaniy/chitatelskaya-gramotnost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4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58082" y="533856"/>
            <a:ext cx="6510126" cy="577118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59D11A6-0378-E874-8506-3EF09982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21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Открытые  банки  оценочных  средств ФИПИ</a:t>
            </a:r>
          </a:p>
        </p:txBody>
      </p:sp>
      <p:sp>
        <p:nvSpPr>
          <p:cNvPr id="13" name="object 4"/>
          <p:cNvSpPr txBox="1"/>
          <p:nvPr/>
        </p:nvSpPr>
        <p:spPr>
          <a:xfrm>
            <a:off x="1549745" y="5508224"/>
            <a:ext cx="8677154" cy="33021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https://fipi.ru/otkrytyy-bank-otsenochnykh-sredstv-po-russkomu- </a:t>
            </a:r>
            <a:r>
              <a:rPr sz="2000" spc="-440" dirty="0">
                <a:solidFill>
                  <a:srgbClr val="0462C1"/>
                </a:solidFill>
                <a:latin typeface="Calibri"/>
                <a:cs typeface="Calibri"/>
                <a:hlinkClick r:id="rId7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yazyku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14205" y="980728"/>
            <a:ext cx="9118300" cy="3744416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2A918EB-DBB4-A67C-C9D4-DFCBEDE6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6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Электронный  банк заданий  для оценки функциональной грамотности</a:t>
            </a:r>
          </a:p>
        </p:txBody>
      </p:sp>
      <p:sp>
        <p:nvSpPr>
          <p:cNvPr id="12" name="object 4"/>
          <p:cNvSpPr txBox="1"/>
          <p:nvPr/>
        </p:nvSpPr>
        <p:spPr>
          <a:xfrm>
            <a:off x="1503132" y="5475297"/>
            <a:ext cx="2268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https://fg.resh.edu.ru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4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87488" y="836712"/>
            <a:ext cx="8496944" cy="4392488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4752772-0A12-F587-8E76-890B0B71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96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Авторские учебно-методические и диагностические материалы для развития читательской грамотности школьников</a:t>
            </a:r>
          </a:p>
        </p:txBody>
      </p:sp>
      <p:pic>
        <p:nvPicPr>
          <p:cNvPr id="13" name="Picture 2" descr="C:\Users\LFOsipova\Downloads\обложка_для ученика_для А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673" y="1311361"/>
            <a:ext cx="1868053" cy="2641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 вправо 16"/>
          <p:cNvSpPr/>
          <p:nvPr/>
        </p:nvSpPr>
        <p:spPr>
          <a:xfrm flipH="1">
            <a:off x="5844360" y="991254"/>
            <a:ext cx="1278981" cy="960107"/>
          </a:xfrm>
          <a:prstGeom prst="rightArrow">
            <a:avLst/>
          </a:prstGeom>
          <a:solidFill>
            <a:schemeClr val="bg1"/>
          </a:solidFill>
          <a:ln w="6350">
            <a:solidFill>
              <a:srgbClr val="A8246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300"/>
          </a:p>
        </p:txBody>
      </p:sp>
      <p:sp>
        <p:nvSpPr>
          <p:cNvPr id="18" name="Прямоугольник 17"/>
          <p:cNvSpPr/>
          <p:nvPr/>
        </p:nvSpPr>
        <p:spPr>
          <a:xfrm>
            <a:off x="5510466" y="1286641"/>
            <a:ext cx="2112235" cy="36933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800" b="1" dirty="0">
                <a:solidFill>
                  <a:srgbClr val="A8246F"/>
                </a:solidFill>
              </a:rPr>
              <a:t>РАБОЧАЯ ТЕТРАДЬ</a:t>
            </a:r>
          </a:p>
          <a:p>
            <a:pPr algn="ctr"/>
            <a:r>
              <a:rPr lang="ru-RU" sz="800" b="1" dirty="0">
                <a:solidFill>
                  <a:srgbClr val="A8246F"/>
                </a:solidFill>
              </a:rPr>
              <a:t> УЧЕНИКА</a:t>
            </a:r>
            <a:endParaRPr lang="ru-RU" sz="900" b="1" dirty="0">
              <a:solidFill>
                <a:srgbClr val="A8246F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5605308" y="2427705"/>
            <a:ext cx="1421716" cy="1066629"/>
          </a:xfrm>
          <a:prstGeom prst="rightArrow">
            <a:avLst/>
          </a:prstGeom>
          <a:solidFill>
            <a:schemeClr val="bg1"/>
          </a:solidFill>
          <a:ln w="6350">
            <a:solidFill>
              <a:srgbClr val="A8246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5634998" y="2731271"/>
            <a:ext cx="1493841" cy="36932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800" b="1" dirty="0">
                <a:solidFill>
                  <a:srgbClr val="A8246F"/>
                </a:solidFill>
              </a:rPr>
              <a:t>МЕТОДИЧЕСКОЕ ПОСОБИЕ ДЛЯ УЧИТЕЛЯ</a:t>
            </a:r>
            <a:endParaRPr lang="ru-RU" sz="900" b="1" dirty="0">
              <a:solidFill>
                <a:srgbClr val="A8246F"/>
              </a:solidFill>
            </a:endParaRPr>
          </a:p>
        </p:txBody>
      </p:sp>
      <p:pic>
        <p:nvPicPr>
          <p:cNvPr id="21" name="Picture 3" descr="C:\Users\LFOsipova\Downloads\Для выступления 24.08.21\2.jpeg">
            <a:hlinkClick r:id="rId8" action="ppaction://hlinkfile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9" t="14343" r="3248" b="15169"/>
          <a:stretch/>
        </p:blipFill>
        <p:spPr bwMode="auto">
          <a:xfrm>
            <a:off x="1391477" y="1268761"/>
            <a:ext cx="2027367" cy="2523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Изображение выглядит как текст&#10;&#10;Автоматически созданное описание">
            <a:hlinkClick r:id="rId10" action="ppaction://hlinkfile"/>
            <a:extLst>
              <a:ext uri="{FF2B5EF4-FFF2-40B4-BE49-F238E27FC236}">
                <a16:creationId xmlns:a16="http://schemas.microsoft.com/office/drawing/2014/main" id="{CFA76DC2-DD7C-4906-85FE-515908F80E4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50" t="17801" r="18500" b="24800"/>
          <a:stretch/>
        </p:blipFill>
        <p:spPr>
          <a:xfrm rot="16200000">
            <a:off x="1799483" y="3840942"/>
            <a:ext cx="2901802" cy="2036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9" descr="C:\Users\LFOsipova\Downloads\НА САЙТ_обложка_читательская грамотность_учитель_А5.jpg">
            <a:hlinkClick r:id="rId1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9" r="5156"/>
          <a:stretch/>
        </p:blipFill>
        <p:spPr bwMode="auto">
          <a:xfrm>
            <a:off x="4858132" y="3680898"/>
            <a:ext cx="1885940" cy="2616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LFOsipova\Downloads\Для выступления 24.08.21\1.jpeg">
            <a:hlinkClick r:id="rId15" action="ppaction://hlinkpres?slideindex=1&amp;slidetitle="/>
            <a:extLst>
              <a:ext uri="{FF2B5EF4-FFF2-40B4-BE49-F238E27FC236}">
                <a16:creationId xmlns:a16="http://schemas.microsoft.com/office/drawing/2014/main" id="{82F7CC63-D5C0-4B7D-8E1A-C763F6052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t="3570"/>
          <a:stretch/>
        </p:blipFill>
        <p:spPr bwMode="auto">
          <a:xfrm>
            <a:off x="10162248" y="1187305"/>
            <a:ext cx="1806231" cy="2686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hlinkClick r:id="rId17" action="ppaction://hlinkfile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t="10978" r="13134" b="1873"/>
          <a:stretch/>
        </p:blipFill>
        <p:spPr>
          <a:xfrm>
            <a:off x="7457635" y="1187305"/>
            <a:ext cx="2096459" cy="3107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hlinkClick r:id="rId19" action="ppaction://hlinkfile"/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" t="5509" r="4036"/>
          <a:stretch/>
        </p:blipFill>
        <p:spPr>
          <a:xfrm>
            <a:off x="8615257" y="3408160"/>
            <a:ext cx="2244680" cy="3107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B80DBA-5BC0-4F24-D931-3232BF8F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94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Авторские учебно-методические и диагностические материалы для развития читательской грамотности школьников</a:t>
            </a:r>
          </a:p>
        </p:txBody>
      </p:sp>
      <p:pic>
        <p:nvPicPr>
          <p:cNvPr id="2" name="Рисунок 1">
            <a:hlinkClick r:id="rId7" action="ppaction://hlinkfile"/>
            <a:extLst>
              <a:ext uri="{FF2B5EF4-FFF2-40B4-BE49-F238E27FC236}">
                <a16:creationId xmlns:a16="http://schemas.microsoft.com/office/drawing/2014/main" id="{33BF5D42-8B39-4EED-B537-F8B044C88B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5513" y="1170932"/>
            <a:ext cx="3584343" cy="5109085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1988D8F3-B6FE-4EA0-9FE8-2965678469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8EE3BC-C7DA-4163-AD81-C4AB4A50223A}"/>
              </a:ext>
            </a:extLst>
          </p:cNvPr>
          <p:cNvSpPr txBox="1"/>
          <p:nvPr/>
        </p:nvSpPr>
        <p:spPr>
          <a:xfrm>
            <a:off x="5087888" y="1170933"/>
            <a:ext cx="67687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Цель пособия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показать преемственность между ступенями  общего образования по вопросам формирования и оценки читательской грамотности, обеспечить эффективное развитие профессиональной компетентности педагогических работников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вопросам развития читательской грамотности школьников  в условиях реализации обновленных ФГОС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3F156B-887C-5BD7-6763-6A2A39F12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19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54645" y="1308137"/>
            <a:ext cx="99745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448C"/>
                </a:solidFill>
                <a:latin typeface="PT Sans" panose="020B0503020203020204" pitchFamily="34" charset="-52"/>
              </a:rPr>
              <a:t>Возможности урока и внеурочной деятельности для развития читательской грамотности </a:t>
            </a:r>
          </a:p>
        </p:txBody>
      </p:sp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621B1B-8DD8-D763-7436-65B80500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494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322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Проблемные вопросы  по результатам  входной диагностики (PISA-2022) и первичного посещения уроков учителей школ-участниц международного исследования 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AE1FE61-0EC6-461F-9CD5-2AAFC0EF5817}"/>
              </a:ext>
            </a:extLst>
          </p:cNvPr>
          <p:cNvGrpSpPr/>
          <p:nvPr/>
        </p:nvGrpSpPr>
        <p:grpSpPr>
          <a:xfrm>
            <a:off x="1487168" y="2145910"/>
            <a:ext cx="9495918" cy="3323082"/>
            <a:chOff x="841247" y="2186177"/>
            <a:chExt cx="9495918" cy="3323082"/>
          </a:xfrm>
        </p:grpSpPr>
        <p:grpSp>
          <p:nvGrpSpPr>
            <p:cNvPr id="12" name="object 5">
              <a:extLst>
                <a:ext uri="{FF2B5EF4-FFF2-40B4-BE49-F238E27FC236}">
                  <a16:creationId xmlns:a16="http://schemas.microsoft.com/office/drawing/2014/main" id="{FF633F44-F1FF-4549-B695-730AE04EDA03}"/>
                </a:ext>
              </a:extLst>
            </p:cNvPr>
            <p:cNvGrpSpPr/>
            <p:nvPr/>
          </p:nvGrpSpPr>
          <p:grpSpPr>
            <a:xfrm>
              <a:off x="6046470" y="4238244"/>
              <a:ext cx="943610" cy="942975"/>
              <a:chOff x="6046470" y="4238244"/>
              <a:chExt cx="943610" cy="942975"/>
            </a:xfrm>
          </p:grpSpPr>
          <p:sp>
            <p:nvSpPr>
              <p:cNvPr id="27" name="object 6">
                <a:extLst>
                  <a:ext uri="{FF2B5EF4-FFF2-40B4-BE49-F238E27FC236}">
                    <a16:creationId xmlns:a16="http://schemas.microsoft.com/office/drawing/2014/main" id="{E8017245-58E0-4654-B9D1-52855A6825A8}"/>
                  </a:ext>
                </a:extLst>
              </p:cNvPr>
              <p:cNvSpPr/>
              <p:nvPr/>
            </p:nvSpPr>
            <p:spPr>
              <a:xfrm>
                <a:off x="6046470" y="4238244"/>
                <a:ext cx="943610" cy="942975"/>
              </a:xfrm>
              <a:custGeom>
                <a:avLst/>
                <a:gdLst/>
                <a:ahLst/>
                <a:cxnLst/>
                <a:rect l="l" t="t" r="r" b="b"/>
                <a:pathLst>
                  <a:path w="943609" h="942975">
                    <a:moveTo>
                      <a:pt x="471677" y="0"/>
                    </a:moveTo>
                    <a:lnTo>
                      <a:pt x="423455" y="2432"/>
                    </a:lnTo>
                    <a:lnTo>
                      <a:pt x="376625" y="9572"/>
                    </a:lnTo>
                    <a:lnTo>
                      <a:pt x="331424" y="21183"/>
                    </a:lnTo>
                    <a:lnTo>
                      <a:pt x="288089" y="37028"/>
                    </a:lnTo>
                    <a:lnTo>
                      <a:pt x="246858" y="56870"/>
                    </a:lnTo>
                    <a:lnTo>
                      <a:pt x="207968" y="80474"/>
                    </a:lnTo>
                    <a:lnTo>
                      <a:pt x="171656" y="107601"/>
                    </a:lnTo>
                    <a:lnTo>
                      <a:pt x="138160" y="138017"/>
                    </a:lnTo>
                    <a:lnTo>
                      <a:pt x="107715" y="171483"/>
                    </a:lnTo>
                    <a:lnTo>
                      <a:pt x="80561" y="207764"/>
                    </a:lnTo>
                    <a:lnTo>
                      <a:pt x="56933" y="246622"/>
                    </a:lnTo>
                    <a:lnTo>
                      <a:pt x="37070" y="287821"/>
                    </a:lnTo>
                    <a:lnTo>
                      <a:pt x="21207" y="331125"/>
                    </a:lnTo>
                    <a:lnTo>
                      <a:pt x="9583" y="376297"/>
                    </a:lnTo>
                    <a:lnTo>
                      <a:pt x="2435" y="423099"/>
                    </a:lnTo>
                    <a:lnTo>
                      <a:pt x="0" y="471296"/>
                    </a:lnTo>
                    <a:lnTo>
                      <a:pt x="2435" y="519494"/>
                    </a:lnTo>
                    <a:lnTo>
                      <a:pt x="9583" y="566296"/>
                    </a:lnTo>
                    <a:lnTo>
                      <a:pt x="21207" y="611468"/>
                    </a:lnTo>
                    <a:lnTo>
                      <a:pt x="37070" y="654772"/>
                    </a:lnTo>
                    <a:lnTo>
                      <a:pt x="56933" y="695971"/>
                    </a:lnTo>
                    <a:lnTo>
                      <a:pt x="80561" y="734829"/>
                    </a:lnTo>
                    <a:lnTo>
                      <a:pt x="107715" y="771110"/>
                    </a:lnTo>
                    <a:lnTo>
                      <a:pt x="138160" y="804576"/>
                    </a:lnTo>
                    <a:lnTo>
                      <a:pt x="171656" y="834992"/>
                    </a:lnTo>
                    <a:lnTo>
                      <a:pt x="207968" y="862119"/>
                    </a:lnTo>
                    <a:lnTo>
                      <a:pt x="246858" y="885723"/>
                    </a:lnTo>
                    <a:lnTo>
                      <a:pt x="288089" y="905565"/>
                    </a:lnTo>
                    <a:lnTo>
                      <a:pt x="331424" y="921410"/>
                    </a:lnTo>
                    <a:lnTo>
                      <a:pt x="376625" y="933021"/>
                    </a:lnTo>
                    <a:lnTo>
                      <a:pt x="423455" y="940161"/>
                    </a:lnTo>
                    <a:lnTo>
                      <a:pt x="471677" y="942593"/>
                    </a:lnTo>
                    <a:lnTo>
                      <a:pt x="519900" y="940161"/>
                    </a:lnTo>
                    <a:lnTo>
                      <a:pt x="566730" y="933021"/>
                    </a:lnTo>
                    <a:lnTo>
                      <a:pt x="611931" y="921410"/>
                    </a:lnTo>
                    <a:lnTo>
                      <a:pt x="655266" y="905565"/>
                    </a:lnTo>
                    <a:lnTo>
                      <a:pt x="696497" y="885723"/>
                    </a:lnTo>
                    <a:lnTo>
                      <a:pt x="735387" y="862119"/>
                    </a:lnTo>
                    <a:lnTo>
                      <a:pt x="771699" y="834992"/>
                    </a:lnTo>
                    <a:lnTo>
                      <a:pt x="805195" y="804576"/>
                    </a:lnTo>
                    <a:lnTo>
                      <a:pt x="835640" y="771110"/>
                    </a:lnTo>
                    <a:lnTo>
                      <a:pt x="862794" y="734829"/>
                    </a:lnTo>
                    <a:lnTo>
                      <a:pt x="886422" y="695971"/>
                    </a:lnTo>
                    <a:lnTo>
                      <a:pt x="906285" y="654772"/>
                    </a:lnTo>
                    <a:lnTo>
                      <a:pt x="922148" y="611468"/>
                    </a:lnTo>
                    <a:lnTo>
                      <a:pt x="933772" y="566296"/>
                    </a:lnTo>
                    <a:lnTo>
                      <a:pt x="940920" y="519494"/>
                    </a:lnTo>
                    <a:lnTo>
                      <a:pt x="943355" y="471296"/>
                    </a:lnTo>
                    <a:lnTo>
                      <a:pt x="940920" y="423099"/>
                    </a:lnTo>
                    <a:lnTo>
                      <a:pt x="933772" y="376297"/>
                    </a:lnTo>
                    <a:lnTo>
                      <a:pt x="922148" y="331125"/>
                    </a:lnTo>
                    <a:lnTo>
                      <a:pt x="906285" y="287821"/>
                    </a:lnTo>
                    <a:lnTo>
                      <a:pt x="886422" y="246622"/>
                    </a:lnTo>
                    <a:lnTo>
                      <a:pt x="862794" y="207764"/>
                    </a:lnTo>
                    <a:lnTo>
                      <a:pt x="835640" y="171483"/>
                    </a:lnTo>
                    <a:lnTo>
                      <a:pt x="805195" y="138017"/>
                    </a:lnTo>
                    <a:lnTo>
                      <a:pt x="771699" y="107601"/>
                    </a:lnTo>
                    <a:lnTo>
                      <a:pt x="735387" y="80474"/>
                    </a:lnTo>
                    <a:lnTo>
                      <a:pt x="696497" y="56870"/>
                    </a:lnTo>
                    <a:lnTo>
                      <a:pt x="655266" y="37028"/>
                    </a:lnTo>
                    <a:lnTo>
                      <a:pt x="611931" y="21183"/>
                    </a:lnTo>
                    <a:lnTo>
                      <a:pt x="566730" y="9572"/>
                    </a:lnTo>
                    <a:lnTo>
                      <a:pt x="519900" y="2432"/>
                    </a:lnTo>
                    <a:lnTo>
                      <a:pt x="471677" y="0"/>
                    </a:lnTo>
                    <a:close/>
                  </a:path>
                </a:pathLst>
              </a:custGeom>
              <a:solidFill>
                <a:srgbClr val="0071B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8" name="object 7">
                <a:extLst>
                  <a:ext uri="{FF2B5EF4-FFF2-40B4-BE49-F238E27FC236}">
                    <a16:creationId xmlns:a16="http://schemas.microsoft.com/office/drawing/2014/main" id="{D8F8A383-4FD2-4F7C-882D-FD6150C3494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206490" y="4451604"/>
                <a:ext cx="586739" cy="586740"/>
              </a:xfrm>
              <a:prstGeom prst="rect">
                <a:avLst/>
              </a:prstGeom>
            </p:spPr>
          </p:pic>
        </p:grpSp>
        <p:grpSp>
          <p:nvGrpSpPr>
            <p:cNvPr id="13" name="object 8">
              <a:extLst>
                <a:ext uri="{FF2B5EF4-FFF2-40B4-BE49-F238E27FC236}">
                  <a16:creationId xmlns:a16="http://schemas.microsoft.com/office/drawing/2014/main" id="{139CB391-09DF-47DD-B3D2-134A57EAABA0}"/>
                </a:ext>
              </a:extLst>
            </p:cNvPr>
            <p:cNvGrpSpPr/>
            <p:nvPr/>
          </p:nvGrpSpPr>
          <p:grpSpPr>
            <a:xfrm>
              <a:off x="6028182" y="2212085"/>
              <a:ext cx="943610" cy="942975"/>
              <a:chOff x="6028182" y="2212085"/>
              <a:chExt cx="943610" cy="942975"/>
            </a:xfrm>
          </p:grpSpPr>
          <p:sp>
            <p:nvSpPr>
              <p:cNvPr id="25" name="object 9">
                <a:extLst>
                  <a:ext uri="{FF2B5EF4-FFF2-40B4-BE49-F238E27FC236}">
                    <a16:creationId xmlns:a16="http://schemas.microsoft.com/office/drawing/2014/main" id="{03AC19E6-E1DF-4E92-A929-7D5D55FC8B53}"/>
                  </a:ext>
                </a:extLst>
              </p:cNvPr>
              <p:cNvSpPr/>
              <p:nvPr/>
            </p:nvSpPr>
            <p:spPr>
              <a:xfrm>
                <a:off x="6028182" y="2212085"/>
                <a:ext cx="943610" cy="942975"/>
              </a:xfrm>
              <a:custGeom>
                <a:avLst/>
                <a:gdLst/>
                <a:ahLst/>
                <a:cxnLst/>
                <a:rect l="l" t="t" r="r" b="b"/>
                <a:pathLst>
                  <a:path w="943609" h="942975">
                    <a:moveTo>
                      <a:pt x="471677" y="0"/>
                    </a:moveTo>
                    <a:lnTo>
                      <a:pt x="423455" y="2432"/>
                    </a:lnTo>
                    <a:lnTo>
                      <a:pt x="376625" y="9572"/>
                    </a:lnTo>
                    <a:lnTo>
                      <a:pt x="331424" y="21183"/>
                    </a:lnTo>
                    <a:lnTo>
                      <a:pt x="288089" y="37028"/>
                    </a:lnTo>
                    <a:lnTo>
                      <a:pt x="246858" y="56870"/>
                    </a:lnTo>
                    <a:lnTo>
                      <a:pt x="207968" y="80474"/>
                    </a:lnTo>
                    <a:lnTo>
                      <a:pt x="171656" y="107601"/>
                    </a:lnTo>
                    <a:lnTo>
                      <a:pt x="138160" y="138017"/>
                    </a:lnTo>
                    <a:lnTo>
                      <a:pt x="107715" y="171483"/>
                    </a:lnTo>
                    <a:lnTo>
                      <a:pt x="80561" y="207764"/>
                    </a:lnTo>
                    <a:lnTo>
                      <a:pt x="56933" y="246622"/>
                    </a:lnTo>
                    <a:lnTo>
                      <a:pt x="37070" y="287821"/>
                    </a:lnTo>
                    <a:lnTo>
                      <a:pt x="21207" y="331125"/>
                    </a:lnTo>
                    <a:lnTo>
                      <a:pt x="9583" y="376297"/>
                    </a:lnTo>
                    <a:lnTo>
                      <a:pt x="2435" y="423099"/>
                    </a:lnTo>
                    <a:lnTo>
                      <a:pt x="0" y="471297"/>
                    </a:lnTo>
                    <a:lnTo>
                      <a:pt x="2435" y="519494"/>
                    </a:lnTo>
                    <a:lnTo>
                      <a:pt x="9583" y="566296"/>
                    </a:lnTo>
                    <a:lnTo>
                      <a:pt x="21207" y="611468"/>
                    </a:lnTo>
                    <a:lnTo>
                      <a:pt x="37070" y="654772"/>
                    </a:lnTo>
                    <a:lnTo>
                      <a:pt x="56933" y="695971"/>
                    </a:lnTo>
                    <a:lnTo>
                      <a:pt x="80561" y="734829"/>
                    </a:lnTo>
                    <a:lnTo>
                      <a:pt x="107715" y="771110"/>
                    </a:lnTo>
                    <a:lnTo>
                      <a:pt x="138160" y="804576"/>
                    </a:lnTo>
                    <a:lnTo>
                      <a:pt x="171656" y="834992"/>
                    </a:lnTo>
                    <a:lnTo>
                      <a:pt x="207968" y="862119"/>
                    </a:lnTo>
                    <a:lnTo>
                      <a:pt x="246858" y="885723"/>
                    </a:lnTo>
                    <a:lnTo>
                      <a:pt x="288089" y="905565"/>
                    </a:lnTo>
                    <a:lnTo>
                      <a:pt x="331424" y="921410"/>
                    </a:lnTo>
                    <a:lnTo>
                      <a:pt x="376625" y="933021"/>
                    </a:lnTo>
                    <a:lnTo>
                      <a:pt x="423455" y="940161"/>
                    </a:lnTo>
                    <a:lnTo>
                      <a:pt x="471677" y="942593"/>
                    </a:lnTo>
                    <a:lnTo>
                      <a:pt x="519900" y="940161"/>
                    </a:lnTo>
                    <a:lnTo>
                      <a:pt x="566730" y="933021"/>
                    </a:lnTo>
                    <a:lnTo>
                      <a:pt x="611931" y="921410"/>
                    </a:lnTo>
                    <a:lnTo>
                      <a:pt x="655266" y="905565"/>
                    </a:lnTo>
                    <a:lnTo>
                      <a:pt x="696497" y="885723"/>
                    </a:lnTo>
                    <a:lnTo>
                      <a:pt x="735387" y="862119"/>
                    </a:lnTo>
                    <a:lnTo>
                      <a:pt x="771699" y="834992"/>
                    </a:lnTo>
                    <a:lnTo>
                      <a:pt x="805195" y="804576"/>
                    </a:lnTo>
                    <a:lnTo>
                      <a:pt x="835640" y="771110"/>
                    </a:lnTo>
                    <a:lnTo>
                      <a:pt x="862794" y="734829"/>
                    </a:lnTo>
                    <a:lnTo>
                      <a:pt x="886422" y="695971"/>
                    </a:lnTo>
                    <a:lnTo>
                      <a:pt x="906285" y="654772"/>
                    </a:lnTo>
                    <a:lnTo>
                      <a:pt x="922148" y="611468"/>
                    </a:lnTo>
                    <a:lnTo>
                      <a:pt x="933772" y="566296"/>
                    </a:lnTo>
                    <a:lnTo>
                      <a:pt x="940920" y="519494"/>
                    </a:lnTo>
                    <a:lnTo>
                      <a:pt x="943356" y="471297"/>
                    </a:lnTo>
                    <a:lnTo>
                      <a:pt x="940920" y="423099"/>
                    </a:lnTo>
                    <a:lnTo>
                      <a:pt x="933772" y="376297"/>
                    </a:lnTo>
                    <a:lnTo>
                      <a:pt x="922148" y="331125"/>
                    </a:lnTo>
                    <a:lnTo>
                      <a:pt x="906285" y="287821"/>
                    </a:lnTo>
                    <a:lnTo>
                      <a:pt x="886422" y="246622"/>
                    </a:lnTo>
                    <a:lnTo>
                      <a:pt x="862794" y="207764"/>
                    </a:lnTo>
                    <a:lnTo>
                      <a:pt x="835640" y="171483"/>
                    </a:lnTo>
                    <a:lnTo>
                      <a:pt x="805195" y="138017"/>
                    </a:lnTo>
                    <a:lnTo>
                      <a:pt x="771699" y="107601"/>
                    </a:lnTo>
                    <a:lnTo>
                      <a:pt x="735387" y="80474"/>
                    </a:lnTo>
                    <a:lnTo>
                      <a:pt x="696497" y="56870"/>
                    </a:lnTo>
                    <a:lnTo>
                      <a:pt x="655266" y="37028"/>
                    </a:lnTo>
                    <a:lnTo>
                      <a:pt x="611931" y="21183"/>
                    </a:lnTo>
                    <a:lnTo>
                      <a:pt x="566730" y="9572"/>
                    </a:lnTo>
                    <a:lnTo>
                      <a:pt x="519900" y="2432"/>
                    </a:lnTo>
                    <a:lnTo>
                      <a:pt x="471677" y="0"/>
                    </a:lnTo>
                    <a:close/>
                  </a:path>
                </a:pathLst>
              </a:custGeom>
              <a:solidFill>
                <a:srgbClr val="0071B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6" name="object 10">
                <a:extLst>
                  <a:ext uri="{FF2B5EF4-FFF2-40B4-BE49-F238E27FC236}">
                    <a16:creationId xmlns:a16="http://schemas.microsoft.com/office/drawing/2014/main" id="{BE6A02C9-5080-46DD-ADE7-741116F0E048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234684" y="2443733"/>
                <a:ext cx="544067" cy="544068"/>
              </a:xfrm>
              <a:prstGeom prst="rect">
                <a:avLst/>
              </a:prstGeom>
            </p:spPr>
          </p:pic>
        </p:grpSp>
        <p:grpSp>
          <p:nvGrpSpPr>
            <p:cNvPr id="14" name="object 11">
              <a:extLst>
                <a:ext uri="{FF2B5EF4-FFF2-40B4-BE49-F238E27FC236}">
                  <a16:creationId xmlns:a16="http://schemas.microsoft.com/office/drawing/2014/main" id="{A09FA333-0EAD-41F5-BB58-98959A66270E}"/>
                </a:ext>
              </a:extLst>
            </p:cNvPr>
            <p:cNvGrpSpPr/>
            <p:nvPr/>
          </p:nvGrpSpPr>
          <p:grpSpPr>
            <a:xfrm>
              <a:off x="841247" y="4238244"/>
              <a:ext cx="942975" cy="942975"/>
              <a:chOff x="841247" y="4238244"/>
              <a:chExt cx="942975" cy="942975"/>
            </a:xfrm>
          </p:grpSpPr>
          <p:sp>
            <p:nvSpPr>
              <p:cNvPr id="23" name="object 12">
                <a:extLst>
                  <a:ext uri="{FF2B5EF4-FFF2-40B4-BE49-F238E27FC236}">
                    <a16:creationId xmlns:a16="http://schemas.microsoft.com/office/drawing/2014/main" id="{6028B0FB-A00E-406F-8C5C-B473BDF2C28E}"/>
                  </a:ext>
                </a:extLst>
              </p:cNvPr>
              <p:cNvSpPr/>
              <p:nvPr/>
            </p:nvSpPr>
            <p:spPr>
              <a:xfrm>
                <a:off x="841247" y="4238244"/>
                <a:ext cx="942975" cy="942975"/>
              </a:xfrm>
              <a:custGeom>
                <a:avLst/>
                <a:gdLst/>
                <a:ahLst/>
                <a:cxnLst/>
                <a:rect l="l" t="t" r="r" b="b"/>
                <a:pathLst>
                  <a:path w="942975" h="942975">
                    <a:moveTo>
                      <a:pt x="471297" y="0"/>
                    </a:moveTo>
                    <a:lnTo>
                      <a:pt x="423110" y="2432"/>
                    </a:lnTo>
                    <a:lnTo>
                      <a:pt x="376315" y="9572"/>
                    </a:lnTo>
                    <a:lnTo>
                      <a:pt x="331149" y="21183"/>
                    </a:lnTo>
                    <a:lnTo>
                      <a:pt x="287848" y="37028"/>
                    </a:lnTo>
                    <a:lnTo>
                      <a:pt x="246650" y="56870"/>
                    </a:lnTo>
                    <a:lnTo>
                      <a:pt x="207791" y="80474"/>
                    </a:lnTo>
                    <a:lnTo>
                      <a:pt x="171509" y="107601"/>
                    </a:lnTo>
                    <a:lnTo>
                      <a:pt x="138041" y="138017"/>
                    </a:lnTo>
                    <a:lnTo>
                      <a:pt x="107622" y="171483"/>
                    </a:lnTo>
                    <a:lnTo>
                      <a:pt x="80491" y="207764"/>
                    </a:lnTo>
                    <a:lnTo>
                      <a:pt x="56883" y="246622"/>
                    </a:lnTo>
                    <a:lnTo>
                      <a:pt x="37037" y="287821"/>
                    </a:lnTo>
                    <a:lnTo>
                      <a:pt x="21188" y="331125"/>
                    </a:lnTo>
                    <a:lnTo>
                      <a:pt x="9575" y="376297"/>
                    </a:lnTo>
                    <a:lnTo>
                      <a:pt x="2433" y="423099"/>
                    </a:lnTo>
                    <a:lnTo>
                      <a:pt x="0" y="471296"/>
                    </a:lnTo>
                    <a:lnTo>
                      <a:pt x="2433" y="519494"/>
                    </a:lnTo>
                    <a:lnTo>
                      <a:pt x="9575" y="566296"/>
                    </a:lnTo>
                    <a:lnTo>
                      <a:pt x="21188" y="611468"/>
                    </a:lnTo>
                    <a:lnTo>
                      <a:pt x="37037" y="654772"/>
                    </a:lnTo>
                    <a:lnTo>
                      <a:pt x="56883" y="695971"/>
                    </a:lnTo>
                    <a:lnTo>
                      <a:pt x="80491" y="734829"/>
                    </a:lnTo>
                    <a:lnTo>
                      <a:pt x="107622" y="771110"/>
                    </a:lnTo>
                    <a:lnTo>
                      <a:pt x="138041" y="804576"/>
                    </a:lnTo>
                    <a:lnTo>
                      <a:pt x="171509" y="834992"/>
                    </a:lnTo>
                    <a:lnTo>
                      <a:pt x="207791" y="862119"/>
                    </a:lnTo>
                    <a:lnTo>
                      <a:pt x="246650" y="885723"/>
                    </a:lnTo>
                    <a:lnTo>
                      <a:pt x="287848" y="905565"/>
                    </a:lnTo>
                    <a:lnTo>
                      <a:pt x="331149" y="921410"/>
                    </a:lnTo>
                    <a:lnTo>
                      <a:pt x="376315" y="933021"/>
                    </a:lnTo>
                    <a:lnTo>
                      <a:pt x="423110" y="940161"/>
                    </a:lnTo>
                    <a:lnTo>
                      <a:pt x="471297" y="942593"/>
                    </a:lnTo>
                    <a:lnTo>
                      <a:pt x="519494" y="940161"/>
                    </a:lnTo>
                    <a:lnTo>
                      <a:pt x="566296" y="933021"/>
                    </a:lnTo>
                    <a:lnTo>
                      <a:pt x="611468" y="921410"/>
                    </a:lnTo>
                    <a:lnTo>
                      <a:pt x="654772" y="905565"/>
                    </a:lnTo>
                    <a:lnTo>
                      <a:pt x="695971" y="885723"/>
                    </a:lnTo>
                    <a:lnTo>
                      <a:pt x="734829" y="862119"/>
                    </a:lnTo>
                    <a:lnTo>
                      <a:pt x="771110" y="834992"/>
                    </a:lnTo>
                    <a:lnTo>
                      <a:pt x="804576" y="804576"/>
                    </a:lnTo>
                    <a:lnTo>
                      <a:pt x="834992" y="771110"/>
                    </a:lnTo>
                    <a:lnTo>
                      <a:pt x="862119" y="734829"/>
                    </a:lnTo>
                    <a:lnTo>
                      <a:pt x="885723" y="695971"/>
                    </a:lnTo>
                    <a:lnTo>
                      <a:pt x="905565" y="654772"/>
                    </a:lnTo>
                    <a:lnTo>
                      <a:pt x="921410" y="611468"/>
                    </a:lnTo>
                    <a:lnTo>
                      <a:pt x="933021" y="566296"/>
                    </a:lnTo>
                    <a:lnTo>
                      <a:pt x="940161" y="519494"/>
                    </a:lnTo>
                    <a:lnTo>
                      <a:pt x="942594" y="471296"/>
                    </a:lnTo>
                    <a:lnTo>
                      <a:pt x="940161" y="423099"/>
                    </a:lnTo>
                    <a:lnTo>
                      <a:pt x="933021" y="376297"/>
                    </a:lnTo>
                    <a:lnTo>
                      <a:pt x="921410" y="331125"/>
                    </a:lnTo>
                    <a:lnTo>
                      <a:pt x="905565" y="287821"/>
                    </a:lnTo>
                    <a:lnTo>
                      <a:pt x="885723" y="246622"/>
                    </a:lnTo>
                    <a:lnTo>
                      <a:pt x="862119" y="207764"/>
                    </a:lnTo>
                    <a:lnTo>
                      <a:pt x="834992" y="171483"/>
                    </a:lnTo>
                    <a:lnTo>
                      <a:pt x="804576" y="138017"/>
                    </a:lnTo>
                    <a:lnTo>
                      <a:pt x="771110" y="107601"/>
                    </a:lnTo>
                    <a:lnTo>
                      <a:pt x="734829" y="80474"/>
                    </a:lnTo>
                    <a:lnTo>
                      <a:pt x="695971" y="56870"/>
                    </a:lnTo>
                    <a:lnTo>
                      <a:pt x="654772" y="37028"/>
                    </a:lnTo>
                    <a:lnTo>
                      <a:pt x="611468" y="21183"/>
                    </a:lnTo>
                    <a:lnTo>
                      <a:pt x="566296" y="9572"/>
                    </a:lnTo>
                    <a:lnTo>
                      <a:pt x="519494" y="2432"/>
                    </a:lnTo>
                    <a:lnTo>
                      <a:pt x="471297" y="0"/>
                    </a:lnTo>
                    <a:close/>
                  </a:path>
                </a:pathLst>
              </a:custGeom>
              <a:solidFill>
                <a:srgbClr val="0071B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13">
                <a:extLst>
                  <a:ext uri="{FF2B5EF4-FFF2-40B4-BE49-F238E27FC236}">
                    <a16:creationId xmlns:a16="http://schemas.microsoft.com/office/drawing/2014/main" id="{0BB7D4F6-5DE2-4A44-A6E0-5FAE84CC6EC0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114043" y="4451604"/>
                <a:ext cx="516636" cy="515874"/>
              </a:xfrm>
              <a:prstGeom prst="rect">
                <a:avLst/>
              </a:prstGeom>
            </p:spPr>
          </p:pic>
        </p:grpSp>
        <p:grpSp>
          <p:nvGrpSpPr>
            <p:cNvPr id="16" name="object 15">
              <a:extLst>
                <a:ext uri="{FF2B5EF4-FFF2-40B4-BE49-F238E27FC236}">
                  <a16:creationId xmlns:a16="http://schemas.microsoft.com/office/drawing/2014/main" id="{CDD962FD-8917-48D6-9330-275751A41A0F}"/>
                </a:ext>
              </a:extLst>
            </p:cNvPr>
            <p:cNvGrpSpPr/>
            <p:nvPr/>
          </p:nvGrpSpPr>
          <p:grpSpPr>
            <a:xfrm>
              <a:off x="896874" y="2186177"/>
              <a:ext cx="943610" cy="943610"/>
              <a:chOff x="896874" y="2186177"/>
              <a:chExt cx="943610" cy="943610"/>
            </a:xfrm>
          </p:grpSpPr>
          <p:sp>
            <p:nvSpPr>
              <p:cNvPr id="21" name="object 16">
                <a:extLst>
                  <a:ext uri="{FF2B5EF4-FFF2-40B4-BE49-F238E27FC236}">
                    <a16:creationId xmlns:a16="http://schemas.microsoft.com/office/drawing/2014/main" id="{48231C19-C3FD-4A0D-8034-64296906B5A5}"/>
                  </a:ext>
                </a:extLst>
              </p:cNvPr>
              <p:cNvSpPr/>
              <p:nvPr/>
            </p:nvSpPr>
            <p:spPr>
              <a:xfrm>
                <a:off x="896874" y="2186177"/>
                <a:ext cx="943610" cy="943610"/>
              </a:xfrm>
              <a:custGeom>
                <a:avLst/>
                <a:gdLst/>
                <a:ahLst/>
                <a:cxnLst/>
                <a:rect l="l" t="t" r="r" b="b"/>
                <a:pathLst>
                  <a:path w="943610" h="943610">
                    <a:moveTo>
                      <a:pt x="471678" y="0"/>
                    </a:moveTo>
                    <a:lnTo>
                      <a:pt x="423451" y="2435"/>
                    </a:lnTo>
                    <a:lnTo>
                      <a:pt x="376617" y="9583"/>
                    </a:lnTo>
                    <a:lnTo>
                      <a:pt x="331414" y="21207"/>
                    </a:lnTo>
                    <a:lnTo>
                      <a:pt x="288078" y="37070"/>
                    </a:lnTo>
                    <a:lnTo>
                      <a:pt x="246847" y="56933"/>
                    </a:lnTo>
                    <a:lnTo>
                      <a:pt x="207957" y="80561"/>
                    </a:lnTo>
                    <a:lnTo>
                      <a:pt x="171646" y="107715"/>
                    </a:lnTo>
                    <a:lnTo>
                      <a:pt x="138150" y="138160"/>
                    </a:lnTo>
                    <a:lnTo>
                      <a:pt x="107707" y="171656"/>
                    </a:lnTo>
                    <a:lnTo>
                      <a:pt x="80554" y="207968"/>
                    </a:lnTo>
                    <a:lnTo>
                      <a:pt x="56928" y="246858"/>
                    </a:lnTo>
                    <a:lnTo>
                      <a:pt x="37066" y="288089"/>
                    </a:lnTo>
                    <a:lnTo>
                      <a:pt x="21205" y="331424"/>
                    </a:lnTo>
                    <a:lnTo>
                      <a:pt x="9582" y="376625"/>
                    </a:lnTo>
                    <a:lnTo>
                      <a:pt x="2435" y="423455"/>
                    </a:lnTo>
                    <a:lnTo>
                      <a:pt x="0" y="471677"/>
                    </a:lnTo>
                    <a:lnTo>
                      <a:pt x="2435" y="519900"/>
                    </a:lnTo>
                    <a:lnTo>
                      <a:pt x="9582" y="566730"/>
                    </a:lnTo>
                    <a:lnTo>
                      <a:pt x="21205" y="611931"/>
                    </a:lnTo>
                    <a:lnTo>
                      <a:pt x="37066" y="655266"/>
                    </a:lnTo>
                    <a:lnTo>
                      <a:pt x="56928" y="696497"/>
                    </a:lnTo>
                    <a:lnTo>
                      <a:pt x="80554" y="735387"/>
                    </a:lnTo>
                    <a:lnTo>
                      <a:pt x="107707" y="771699"/>
                    </a:lnTo>
                    <a:lnTo>
                      <a:pt x="138150" y="805195"/>
                    </a:lnTo>
                    <a:lnTo>
                      <a:pt x="171646" y="835640"/>
                    </a:lnTo>
                    <a:lnTo>
                      <a:pt x="207957" y="862794"/>
                    </a:lnTo>
                    <a:lnTo>
                      <a:pt x="246847" y="886422"/>
                    </a:lnTo>
                    <a:lnTo>
                      <a:pt x="288078" y="906285"/>
                    </a:lnTo>
                    <a:lnTo>
                      <a:pt x="331414" y="922148"/>
                    </a:lnTo>
                    <a:lnTo>
                      <a:pt x="376617" y="933772"/>
                    </a:lnTo>
                    <a:lnTo>
                      <a:pt x="423451" y="940920"/>
                    </a:lnTo>
                    <a:lnTo>
                      <a:pt x="471678" y="943356"/>
                    </a:lnTo>
                    <a:lnTo>
                      <a:pt x="519900" y="940920"/>
                    </a:lnTo>
                    <a:lnTo>
                      <a:pt x="566730" y="933772"/>
                    </a:lnTo>
                    <a:lnTo>
                      <a:pt x="611931" y="922148"/>
                    </a:lnTo>
                    <a:lnTo>
                      <a:pt x="655266" y="906285"/>
                    </a:lnTo>
                    <a:lnTo>
                      <a:pt x="696497" y="886422"/>
                    </a:lnTo>
                    <a:lnTo>
                      <a:pt x="735387" y="862794"/>
                    </a:lnTo>
                    <a:lnTo>
                      <a:pt x="771699" y="835640"/>
                    </a:lnTo>
                    <a:lnTo>
                      <a:pt x="805195" y="805195"/>
                    </a:lnTo>
                    <a:lnTo>
                      <a:pt x="835640" y="771699"/>
                    </a:lnTo>
                    <a:lnTo>
                      <a:pt x="862794" y="735387"/>
                    </a:lnTo>
                    <a:lnTo>
                      <a:pt x="886422" y="696497"/>
                    </a:lnTo>
                    <a:lnTo>
                      <a:pt x="906285" y="655266"/>
                    </a:lnTo>
                    <a:lnTo>
                      <a:pt x="922148" y="611931"/>
                    </a:lnTo>
                    <a:lnTo>
                      <a:pt x="933772" y="566730"/>
                    </a:lnTo>
                    <a:lnTo>
                      <a:pt x="940920" y="519900"/>
                    </a:lnTo>
                    <a:lnTo>
                      <a:pt x="943356" y="471677"/>
                    </a:lnTo>
                    <a:lnTo>
                      <a:pt x="940920" y="423455"/>
                    </a:lnTo>
                    <a:lnTo>
                      <a:pt x="933772" y="376625"/>
                    </a:lnTo>
                    <a:lnTo>
                      <a:pt x="922148" y="331424"/>
                    </a:lnTo>
                    <a:lnTo>
                      <a:pt x="906285" y="288089"/>
                    </a:lnTo>
                    <a:lnTo>
                      <a:pt x="886422" y="246858"/>
                    </a:lnTo>
                    <a:lnTo>
                      <a:pt x="862794" y="207968"/>
                    </a:lnTo>
                    <a:lnTo>
                      <a:pt x="835640" y="171656"/>
                    </a:lnTo>
                    <a:lnTo>
                      <a:pt x="805195" y="138160"/>
                    </a:lnTo>
                    <a:lnTo>
                      <a:pt x="771699" y="107715"/>
                    </a:lnTo>
                    <a:lnTo>
                      <a:pt x="735387" y="80561"/>
                    </a:lnTo>
                    <a:lnTo>
                      <a:pt x="696497" y="56933"/>
                    </a:lnTo>
                    <a:lnTo>
                      <a:pt x="655266" y="37070"/>
                    </a:lnTo>
                    <a:lnTo>
                      <a:pt x="611931" y="21207"/>
                    </a:lnTo>
                    <a:lnTo>
                      <a:pt x="566730" y="9583"/>
                    </a:lnTo>
                    <a:lnTo>
                      <a:pt x="519900" y="2435"/>
                    </a:lnTo>
                    <a:lnTo>
                      <a:pt x="471678" y="0"/>
                    </a:lnTo>
                    <a:close/>
                  </a:path>
                </a:pathLst>
              </a:custGeom>
              <a:solidFill>
                <a:srgbClr val="0071B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2" name="object 17">
                <a:extLst>
                  <a:ext uri="{FF2B5EF4-FFF2-40B4-BE49-F238E27FC236}">
                    <a16:creationId xmlns:a16="http://schemas.microsoft.com/office/drawing/2014/main" id="{4443D168-7D61-45DF-9BDA-982839C21E33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14044" y="2429255"/>
                <a:ext cx="508254" cy="508253"/>
              </a:xfrm>
              <a:prstGeom prst="rect">
                <a:avLst/>
              </a:prstGeom>
            </p:spPr>
          </p:pic>
        </p:grp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0B880CF5-1F88-4093-B55C-EBB9037059F6}"/>
                </a:ext>
              </a:extLst>
            </p:cNvPr>
            <p:cNvSpPr txBox="1"/>
            <p:nvPr/>
          </p:nvSpPr>
          <p:spPr>
            <a:xfrm>
              <a:off x="1929129" y="2212848"/>
              <a:ext cx="3274695" cy="9398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sz="2000" spc="-100" dirty="0">
                  <a:latin typeface="Microsoft Sans Serif"/>
                  <a:cs typeface="Microsoft Sans Serif"/>
                </a:rPr>
                <a:t>Как</a:t>
              </a:r>
              <a:r>
                <a:rPr sz="2000" spc="20" dirty="0">
                  <a:latin typeface="Microsoft Sans Serif"/>
                  <a:cs typeface="Microsoft Sans Serif"/>
                </a:rPr>
                <a:t> </a:t>
              </a:r>
              <a:r>
                <a:rPr sz="2000" spc="-25" dirty="0">
                  <a:latin typeface="Microsoft Sans Serif"/>
                  <a:cs typeface="Microsoft Sans Serif"/>
                </a:rPr>
                <a:t>включить</a:t>
              </a:r>
              <a:r>
                <a:rPr sz="2000" spc="-10" dirty="0">
                  <a:latin typeface="Microsoft Sans Serif"/>
                  <a:cs typeface="Microsoft Sans Serif"/>
                </a:rPr>
                <a:t> </a:t>
              </a:r>
              <a:r>
                <a:rPr sz="2000" dirty="0">
                  <a:latin typeface="Microsoft Sans Serif"/>
                  <a:cs typeface="Microsoft Sans Serif"/>
                </a:rPr>
                <a:t>в</a:t>
              </a:r>
              <a:r>
                <a:rPr sz="2000" spc="20" dirty="0">
                  <a:latin typeface="Microsoft Sans Serif"/>
                  <a:cs typeface="Microsoft Sans Serif"/>
                </a:rPr>
                <a:t> </a:t>
              </a:r>
              <a:r>
                <a:rPr sz="2000" spc="-45" dirty="0">
                  <a:latin typeface="Microsoft Sans Serif"/>
                  <a:cs typeface="Microsoft Sans Serif"/>
                </a:rPr>
                <a:t>урок </a:t>
              </a:r>
              <a:r>
                <a:rPr sz="2000" spc="-40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задания</a:t>
              </a:r>
              <a:r>
                <a:rPr sz="2000" spc="-5" dirty="0">
                  <a:latin typeface="Microsoft Sans Serif"/>
                  <a:cs typeface="Microsoft Sans Serif"/>
                </a:rPr>
                <a:t> </a:t>
              </a:r>
              <a:r>
                <a:rPr sz="2000" spc="-10" dirty="0">
                  <a:latin typeface="Microsoft Sans Serif"/>
                  <a:cs typeface="Microsoft Sans Serif"/>
                </a:rPr>
                <a:t>на</a:t>
              </a:r>
              <a:r>
                <a:rPr sz="2000" spc="5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формирование </a:t>
              </a:r>
              <a:r>
                <a:rPr sz="2000" spc="-10" dirty="0">
                  <a:latin typeface="Microsoft Sans Serif"/>
                  <a:cs typeface="Microsoft Sans Serif"/>
                </a:rPr>
                <a:t> </a:t>
              </a:r>
              <a:r>
                <a:rPr sz="2000" spc="-30" dirty="0">
                  <a:latin typeface="Microsoft Sans Serif"/>
                  <a:cs typeface="Microsoft Sans Serif"/>
                </a:rPr>
                <a:t>читательской</a:t>
              </a:r>
              <a:r>
                <a:rPr sz="2000" spc="-25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грамотности?</a:t>
              </a:r>
              <a:endParaRPr sz="2000" dirty="0">
                <a:latin typeface="Microsoft Sans Serif"/>
                <a:cs typeface="Microsoft Sans Serif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4593FB50-4333-4D99-82D3-A58A523C2659}"/>
                </a:ext>
              </a:extLst>
            </p:cNvPr>
            <p:cNvSpPr txBox="1"/>
            <p:nvPr/>
          </p:nvSpPr>
          <p:spPr>
            <a:xfrm>
              <a:off x="1880616" y="4256277"/>
              <a:ext cx="2928620" cy="12446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270510">
                <a:lnSpc>
                  <a:spcPct val="100000"/>
                </a:lnSpc>
                <a:spcBef>
                  <a:spcPts val="95"/>
                </a:spcBef>
              </a:pPr>
              <a:r>
                <a:rPr sz="2000" spc="-100" dirty="0">
                  <a:latin typeface="Microsoft Sans Serif"/>
                  <a:cs typeface="Microsoft Sans Serif"/>
                </a:rPr>
                <a:t>Как</a:t>
              </a:r>
              <a:r>
                <a:rPr sz="2000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работать</a:t>
              </a:r>
              <a:r>
                <a:rPr sz="2000" spc="-15" dirty="0">
                  <a:latin typeface="Microsoft Sans Serif"/>
                  <a:cs typeface="Microsoft Sans Serif"/>
                </a:rPr>
                <a:t> </a:t>
              </a:r>
              <a:r>
                <a:rPr sz="2000" spc="-5" dirty="0">
                  <a:latin typeface="Microsoft Sans Serif"/>
                  <a:cs typeface="Microsoft Sans Serif"/>
                </a:rPr>
                <a:t>с</a:t>
              </a:r>
              <a:r>
                <a:rPr sz="2000" dirty="0">
                  <a:latin typeface="Microsoft Sans Serif"/>
                  <a:cs typeface="Microsoft Sans Serif"/>
                </a:rPr>
                <a:t> </a:t>
              </a:r>
              <a:r>
                <a:rPr sz="2000" spc="-10" dirty="0">
                  <a:latin typeface="Microsoft Sans Serif"/>
                  <a:cs typeface="Microsoft Sans Serif"/>
                </a:rPr>
                <a:t>любым </a:t>
              </a:r>
              <a:r>
                <a:rPr sz="2000" spc="-515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учебным</a:t>
              </a:r>
              <a:r>
                <a:rPr sz="2000" spc="15" dirty="0">
                  <a:latin typeface="Microsoft Sans Serif"/>
                  <a:cs typeface="Microsoft Sans Serif"/>
                </a:rPr>
                <a:t> </a:t>
              </a:r>
              <a:r>
                <a:rPr sz="2000" spc="-35" dirty="0">
                  <a:latin typeface="Microsoft Sans Serif"/>
                  <a:cs typeface="Microsoft Sans Serif"/>
                </a:rPr>
                <a:t>текстом</a:t>
              </a:r>
              <a:endParaRPr sz="2000">
                <a:latin typeface="Microsoft Sans Serif"/>
                <a:cs typeface="Microsoft Sans Serif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2000" spc="-5" dirty="0">
                  <a:latin typeface="Microsoft Sans Serif"/>
                  <a:cs typeface="Microsoft Sans Serif"/>
                </a:rPr>
                <a:t>в </a:t>
              </a:r>
              <a:r>
                <a:rPr sz="2000" spc="-20" dirty="0">
                  <a:latin typeface="Microsoft Sans Serif"/>
                  <a:cs typeface="Microsoft Sans Serif"/>
                </a:rPr>
                <a:t>формате</a:t>
              </a:r>
              <a:r>
                <a:rPr sz="2000" dirty="0">
                  <a:latin typeface="Microsoft Sans Serif"/>
                  <a:cs typeface="Microsoft Sans Serif"/>
                </a:rPr>
                <a:t> </a:t>
              </a:r>
              <a:r>
                <a:rPr sz="2000" spc="-30" dirty="0">
                  <a:latin typeface="Microsoft Sans Serif"/>
                  <a:cs typeface="Microsoft Sans Serif"/>
                </a:rPr>
                <a:t>читательской </a:t>
              </a:r>
              <a:r>
                <a:rPr sz="2000" spc="-520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грамотности?</a:t>
              </a:r>
              <a:endParaRPr sz="2000">
                <a:latin typeface="Microsoft Sans Serif"/>
                <a:cs typeface="Microsoft Sans Serif"/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3E5E6E57-7CEA-4C40-8B47-E4AAF30BB763}"/>
                </a:ext>
              </a:extLst>
            </p:cNvPr>
            <p:cNvSpPr txBox="1"/>
            <p:nvPr/>
          </p:nvSpPr>
          <p:spPr>
            <a:xfrm>
              <a:off x="7050531" y="2212848"/>
              <a:ext cx="3221990" cy="9398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spc="-100" dirty="0">
                  <a:latin typeface="Microsoft Sans Serif"/>
                  <a:cs typeface="Microsoft Sans Serif"/>
                </a:rPr>
                <a:t>Как</a:t>
              </a:r>
              <a:r>
                <a:rPr sz="2000" spc="-35" dirty="0">
                  <a:latin typeface="Microsoft Sans Serif"/>
                  <a:cs typeface="Microsoft Sans Serif"/>
                </a:rPr>
                <a:t> </a:t>
              </a:r>
              <a:r>
                <a:rPr sz="2000" spc="-10" dirty="0">
                  <a:latin typeface="Microsoft Sans Serif"/>
                  <a:cs typeface="Microsoft Sans Serif"/>
                </a:rPr>
                <a:t>расширить</a:t>
              </a:r>
              <a:endParaRPr sz="2000">
                <a:latin typeface="Microsoft Sans Serif"/>
                <a:cs typeface="Microsoft Sans Serif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2000" spc="-30" dirty="0">
                  <a:latin typeface="Microsoft Sans Serif"/>
                  <a:cs typeface="Microsoft Sans Serif"/>
                </a:rPr>
                <a:t>возможности</a:t>
              </a:r>
              <a:r>
                <a:rPr sz="2000" spc="-10" dirty="0">
                  <a:latin typeface="Microsoft Sans Serif"/>
                  <a:cs typeface="Microsoft Sans Serif"/>
                </a:rPr>
                <a:t> </a:t>
              </a:r>
              <a:r>
                <a:rPr sz="2000" spc="-30" dirty="0">
                  <a:latin typeface="Microsoft Sans Serif"/>
                  <a:cs typeface="Microsoft Sans Serif"/>
                </a:rPr>
                <a:t>урока</a:t>
              </a:r>
              <a:r>
                <a:rPr sz="2000" dirty="0">
                  <a:latin typeface="Microsoft Sans Serif"/>
                  <a:cs typeface="Microsoft Sans Serif"/>
                </a:rPr>
                <a:t> </a:t>
              </a:r>
              <a:r>
                <a:rPr sz="2000" spc="-45" dirty="0">
                  <a:latin typeface="Microsoft Sans Serif"/>
                  <a:cs typeface="Microsoft Sans Serif"/>
                </a:rPr>
                <a:t>за</a:t>
              </a:r>
              <a:r>
                <a:rPr sz="2000" spc="5" dirty="0">
                  <a:latin typeface="Microsoft Sans Serif"/>
                  <a:cs typeface="Microsoft Sans Serif"/>
                </a:rPr>
                <a:t> </a:t>
              </a:r>
              <a:r>
                <a:rPr sz="2000" spc="-30" dirty="0">
                  <a:latin typeface="Microsoft Sans Serif"/>
                  <a:cs typeface="Microsoft Sans Serif"/>
                </a:rPr>
                <a:t>счет </a:t>
              </a:r>
              <a:r>
                <a:rPr sz="2000" spc="-520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внеурочной</a:t>
              </a:r>
              <a:r>
                <a:rPr sz="2000" spc="-10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деятельности?</a:t>
              </a:r>
              <a:endParaRPr sz="2000">
                <a:latin typeface="Microsoft Sans Serif"/>
                <a:cs typeface="Microsoft Sans Serif"/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77900906-87D7-41F7-82EB-7049BF7F3A76}"/>
                </a:ext>
              </a:extLst>
            </p:cNvPr>
            <p:cNvSpPr txBox="1"/>
            <p:nvPr/>
          </p:nvSpPr>
          <p:spPr>
            <a:xfrm>
              <a:off x="7061200" y="4264659"/>
              <a:ext cx="3275965" cy="12446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248285">
                <a:lnSpc>
                  <a:spcPct val="100000"/>
                </a:lnSpc>
                <a:spcBef>
                  <a:spcPts val="95"/>
                </a:spcBef>
              </a:pPr>
              <a:r>
                <a:rPr sz="2000" spc="-100" dirty="0">
                  <a:latin typeface="Microsoft Sans Serif"/>
                  <a:cs typeface="Microsoft Sans Serif"/>
                </a:rPr>
                <a:t>Как</a:t>
              </a:r>
              <a:r>
                <a:rPr sz="2000" spc="10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понять,</a:t>
              </a:r>
              <a:r>
                <a:rPr sz="2000" spc="-5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что</a:t>
              </a:r>
              <a:r>
                <a:rPr sz="2000" spc="5" dirty="0">
                  <a:latin typeface="Microsoft Sans Serif"/>
                  <a:cs typeface="Microsoft Sans Serif"/>
                </a:rPr>
                <a:t> </a:t>
              </a:r>
              <a:r>
                <a:rPr sz="2000" spc="-20" dirty="0">
                  <a:latin typeface="Microsoft Sans Serif"/>
                  <a:cs typeface="Microsoft Sans Serif"/>
                </a:rPr>
                <a:t>материал </a:t>
              </a:r>
              <a:r>
                <a:rPr sz="2000" spc="-515" dirty="0">
                  <a:latin typeface="Microsoft Sans Serif"/>
                  <a:cs typeface="Microsoft Sans Serif"/>
                </a:rPr>
                <a:t> </a:t>
              </a:r>
              <a:r>
                <a:rPr sz="2000" spc="-15" dirty="0">
                  <a:latin typeface="Microsoft Sans Serif"/>
                  <a:cs typeface="Microsoft Sans Serif"/>
                </a:rPr>
                <a:t>направлен</a:t>
              </a:r>
              <a:endParaRPr sz="2000">
                <a:latin typeface="Microsoft Sans Serif"/>
                <a:cs typeface="Microsoft Sans Serif"/>
              </a:endParaRPr>
            </a:p>
            <a:p>
              <a:pPr marL="12700">
                <a:lnSpc>
                  <a:spcPct val="100000"/>
                </a:lnSpc>
              </a:pPr>
              <a:r>
                <a:rPr sz="2000" spc="-10" dirty="0">
                  <a:latin typeface="Microsoft Sans Serif"/>
                  <a:cs typeface="Microsoft Sans Serif"/>
                </a:rPr>
                <a:t>на </a:t>
              </a:r>
              <a:r>
                <a:rPr sz="2000" spc="-15" dirty="0">
                  <a:latin typeface="Microsoft Sans Serif"/>
                  <a:cs typeface="Microsoft Sans Serif"/>
                </a:rPr>
                <a:t>формирование</a:t>
              </a:r>
              <a:endParaRPr sz="2000">
                <a:latin typeface="Microsoft Sans Serif"/>
                <a:cs typeface="Microsoft Sans Serif"/>
              </a:endParaRPr>
            </a:p>
            <a:p>
              <a:pPr marL="12700">
                <a:lnSpc>
                  <a:spcPct val="100000"/>
                </a:lnSpc>
              </a:pPr>
              <a:r>
                <a:rPr sz="2000" spc="-30" dirty="0">
                  <a:latin typeface="Microsoft Sans Serif"/>
                  <a:cs typeface="Microsoft Sans Serif"/>
                </a:rPr>
                <a:t>читательской</a:t>
              </a:r>
              <a:r>
                <a:rPr sz="2000" spc="-15" dirty="0">
                  <a:latin typeface="Microsoft Sans Serif"/>
                  <a:cs typeface="Microsoft Sans Serif"/>
                </a:rPr>
                <a:t> грамотности?</a:t>
              </a:r>
              <a:endParaRPr sz="2000">
                <a:latin typeface="Microsoft Sans Serif"/>
                <a:cs typeface="Microsoft Sans Serif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4608B93-76EF-5E5A-9DB8-0BA23CA8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416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32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Уровни анализа текстов по читательской грамотности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3F4566-6988-4541-8770-BB0095C1D4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8543" y="1468462"/>
            <a:ext cx="10786577" cy="46670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58E99EB-1B0D-2301-71A2-A8E7C340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2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32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Виды заданий по учебному тексту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D3BDC6-B19F-4B3D-9265-14624C8D9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705" y="795082"/>
            <a:ext cx="10825370" cy="550995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42CB193-CDF1-F58F-7531-D42211809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53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933" y="110744"/>
            <a:ext cx="98513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0" dirty="0">
                <a:solidFill>
                  <a:srgbClr val="FFFFFF"/>
                </a:solidFill>
              </a:rPr>
              <a:t>Знаем,</a:t>
            </a:r>
            <a:r>
              <a:rPr sz="6000" spc="-40" dirty="0">
                <a:solidFill>
                  <a:srgbClr val="FFFFFF"/>
                </a:solidFill>
              </a:rPr>
              <a:t> </a:t>
            </a:r>
            <a:r>
              <a:rPr sz="6000" spc="-30" dirty="0">
                <a:solidFill>
                  <a:srgbClr val="FFFFFF"/>
                </a:solidFill>
              </a:rPr>
              <a:t>умеем,</a:t>
            </a:r>
            <a:r>
              <a:rPr sz="6000" spc="-35" dirty="0">
                <a:solidFill>
                  <a:srgbClr val="FFFFFF"/>
                </a:solidFill>
              </a:rPr>
              <a:t> </a:t>
            </a:r>
            <a:r>
              <a:rPr sz="6000" spc="-10" dirty="0">
                <a:solidFill>
                  <a:srgbClr val="FFFFFF"/>
                </a:solidFill>
              </a:rPr>
              <a:t>применяем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385673" y="5562091"/>
            <a:ext cx="28435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Опираемся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универсальные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учебные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действия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7923" y="4716779"/>
            <a:ext cx="818388" cy="8183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595621" y="2533268"/>
            <a:ext cx="3248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Проектируем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699759" y="1690116"/>
            <a:ext cx="4892040" cy="3906520"/>
            <a:chOff x="5699759" y="1690116"/>
            <a:chExt cx="4892040" cy="390652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1219" y="4765548"/>
              <a:ext cx="830579" cy="8305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9759" y="1690116"/>
              <a:ext cx="890015" cy="89001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212328" y="5594705"/>
            <a:ext cx="29648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Реализуем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воспитательные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возможности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урока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360044C-F09E-8D7B-30A6-E8CAFD1F2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76" y="269649"/>
            <a:ext cx="11099321" cy="5967664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9E3EB5-EF60-2C39-60F7-1CECA632B70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63195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ru-RU" spc="-5" smtClean="0"/>
              <a:t>2</a:t>
            </a:fld>
            <a:endParaRPr lang="ru-RU" spc="-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538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Текст «Свойства воды» Внеурочное занятие по окружающему миру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0E096EC-8A36-492C-9968-1C14C7E02FFF}"/>
              </a:ext>
            </a:extLst>
          </p:cNvPr>
          <p:cNvSpPr txBox="1"/>
          <p:nvPr/>
        </p:nvSpPr>
        <p:spPr>
          <a:xfrm>
            <a:off x="1487168" y="940874"/>
            <a:ext cx="10388700" cy="578491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42644">
              <a:lnSpc>
                <a:spcPct val="120600"/>
              </a:lnSpc>
              <a:spcBef>
                <a:spcPts val="90"/>
              </a:spcBef>
            </a:pPr>
            <a:r>
              <a:rPr sz="1500" spc="145" dirty="0">
                <a:latin typeface="Calibri"/>
                <a:cs typeface="Calibri"/>
              </a:rPr>
              <a:t>Все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привыкли,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30" dirty="0">
                <a:latin typeface="Calibri"/>
                <a:cs typeface="Calibri"/>
              </a:rPr>
              <a:t>что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вода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–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это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прозрачная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жидкость,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без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цвета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и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25" dirty="0">
                <a:latin typeface="Calibri"/>
                <a:cs typeface="Calibri"/>
              </a:rPr>
              <a:t>вкуса.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Однако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она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может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находиться</a:t>
            </a:r>
            <a:r>
              <a:rPr sz="1500" spc="95" dirty="0">
                <a:latin typeface="Calibri"/>
                <a:cs typeface="Calibri"/>
              </a:rPr>
              <a:t> </a:t>
            </a:r>
            <a:r>
              <a:rPr sz="1500" b="1" u="heavy" spc="1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</a:t>
            </a:r>
            <a:r>
              <a:rPr sz="1500" b="1" u="heavy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b="1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трех</a:t>
            </a:r>
            <a:r>
              <a:rPr sz="1500" b="1" u="heavy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b="1" u="heavy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состояниях</a:t>
            </a:r>
            <a:r>
              <a:rPr sz="1500" spc="135" dirty="0">
                <a:latin typeface="Calibri"/>
                <a:cs typeface="Calibri"/>
              </a:rPr>
              <a:t>:</a:t>
            </a:r>
            <a:r>
              <a:rPr sz="1500" spc="90" dirty="0">
                <a:latin typeface="Calibri"/>
                <a:cs typeface="Calibri"/>
              </a:rPr>
              <a:t> </a:t>
            </a:r>
            <a:r>
              <a:rPr sz="1500" b="1" i="1" spc="160" dirty="0">
                <a:latin typeface="Calibri"/>
                <a:cs typeface="Calibri"/>
              </a:rPr>
              <a:t>жидком,</a:t>
            </a:r>
            <a:r>
              <a:rPr sz="1500" b="1" i="1" spc="65" dirty="0">
                <a:latin typeface="Calibri"/>
                <a:cs typeface="Calibri"/>
              </a:rPr>
              <a:t> </a:t>
            </a:r>
            <a:r>
              <a:rPr sz="1500" b="1" i="1" spc="170" dirty="0">
                <a:latin typeface="Calibri"/>
                <a:cs typeface="Calibri"/>
              </a:rPr>
              <a:t>твердом</a:t>
            </a:r>
            <a:r>
              <a:rPr sz="1500" b="1" i="1" spc="80" dirty="0">
                <a:latin typeface="Calibri"/>
                <a:cs typeface="Calibri"/>
              </a:rPr>
              <a:t> </a:t>
            </a:r>
            <a:r>
              <a:rPr sz="1500" spc="120" dirty="0">
                <a:latin typeface="Calibri"/>
                <a:cs typeface="Calibri"/>
              </a:rPr>
              <a:t>(лед);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b="1" i="1" spc="150" dirty="0">
                <a:latin typeface="Calibri"/>
                <a:cs typeface="Calibri"/>
              </a:rPr>
              <a:t>газообразном</a:t>
            </a:r>
            <a:r>
              <a:rPr sz="1500" b="1" i="1" spc="8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(водяные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пары).</a:t>
            </a:r>
            <a:endParaRPr sz="1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Calibri"/>
              <a:cs typeface="Calibri"/>
            </a:endParaRPr>
          </a:p>
          <a:p>
            <a:pPr marL="12700" marR="110489">
              <a:lnSpc>
                <a:spcPct val="119700"/>
              </a:lnSpc>
            </a:pPr>
            <a:r>
              <a:rPr sz="1500" spc="145" dirty="0">
                <a:latin typeface="Calibri"/>
                <a:cs typeface="Calibri"/>
              </a:rPr>
              <a:t>Состояние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воды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напрямую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зависит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от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температуры.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Если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на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улице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тепло,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30" dirty="0">
                <a:latin typeface="Calibri"/>
                <a:cs typeface="Calibri"/>
              </a:rPr>
              <a:t>то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вода</a:t>
            </a:r>
            <a:r>
              <a:rPr sz="1500" spc="11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–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жидкая,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при </a:t>
            </a:r>
            <a:r>
              <a:rPr sz="1500" spc="160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сильном </a:t>
            </a:r>
            <a:r>
              <a:rPr sz="1500" spc="150" dirty="0">
                <a:latin typeface="Calibri"/>
                <a:cs typeface="Calibri"/>
              </a:rPr>
              <a:t>холоде </a:t>
            </a:r>
            <a:r>
              <a:rPr sz="1500" spc="155" dirty="0">
                <a:latin typeface="Calibri"/>
                <a:cs typeface="Calibri"/>
              </a:rPr>
              <a:t>(меньше </a:t>
            </a:r>
            <a:r>
              <a:rPr sz="1500" spc="135" dirty="0">
                <a:latin typeface="Calibri"/>
                <a:cs typeface="Calibri"/>
              </a:rPr>
              <a:t>0С) </a:t>
            </a:r>
            <a:r>
              <a:rPr sz="1500" spc="145" dirty="0">
                <a:latin typeface="Calibri"/>
                <a:cs typeface="Calibri"/>
              </a:rPr>
              <a:t>вода </a:t>
            </a:r>
            <a:r>
              <a:rPr sz="1500" spc="140" dirty="0">
                <a:latin typeface="Calibri"/>
                <a:cs typeface="Calibri"/>
              </a:rPr>
              <a:t>замерзает </a:t>
            </a:r>
            <a:r>
              <a:rPr sz="1500" spc="165" dirty="0">
                <a:latin typeface="Calibri"/>
                <a:cs typeface="Calibri"/>
              </a:rPr>
              <a:t>и </a:t>
            </a:r>
            <a:r>
              <a:rPr sz="1500" spc="150" dirty="0">
                <a:latin typeface="Calibri"/>
                <a:cs typeface="Calibri"/>
              </a:rPr>
              <a:t>превращается </a:t>
            </a:r>
            <a:r>
              <a:rPr sz="1500" spc="145" dirty="0">
                <a:latin typeface="Calibri"/>
                <a:cs typeface="Calibri"/>
              </a:rPr>
              <a:t>в </a:t>
            </a:r>
            <a:r>
              <a:rPr sz="1500" spc="135" dirty="0">
                <a:latin typeface="Calibri"/>
                <a:cs typeface="Calibri"/>
              </a:rPr>
              <a:t>лед, </a:t>
            </a:r>
            <a:r>
              <a:rPr sz="1500" spc="145" dirty="0">
                <a:latin typeface="Calibri"/>
                <a:cs typeface="Calibri"/>
              </a:rPr>
              <a:t>а </a:t>
            </a:r>
            <a:r>
              <a:rPr sz="1500" spc="150" dirty="0">
                <a:latin typeface="Calibri"/>
                <a:cs typeface="Calibri"/>
              </a:rPr>
              <a:t>при </a:t>
            </a:r>
            <a:r>
              <a:rPr sz="1500" spc="145" dirty="0">
                <a:latin typeface="Calibri"/>
                <a:cs typeface="Calibri"/>
              </a:rPr>
              <a:t>закипании </a:t>
            </a:r>
            <a:r>
              <a:rPr sz="1500" spc="150" dirty="0">
                <a:latin typeface="Calibri"/>
                <a:cs typeface="Calibri"/>
              </a:rPr>
              <a:t>(больше </a:t>
            </a:r>
            <a:r>
              <a:rPr sz="1500" spc="15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100С)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она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начинает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испаряться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в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30" dirty="0">
                <a:latin typeface="Calibri"/>
                <a:cs typeface="Calibri"/>
              </a:rPr>
              <a:t>воздух.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Но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в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природе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при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любой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погоде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происходит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испарение</a:t>
            </a:r>
            <a:endParaRPr sz="1500" dirty="0">
              <a:latin typeface="Calibri"/>
              <a:cs typeface="Calibri"/>
            </a:endParaRPr>
          </a:p>
          <a:p>
            <a:pPr marL="12700" marR="31115">
              <a:lnSpc>
                <a:spcPts val="2170"/>
              </a:lnSpc>
              <a:spcBef>
                <a:spcPts val="100"/>
              </a:spcBef>
            </a:pPr>
            <a:r>
              <a:rPr sz="1500" spc="150" dirty="0">
                <a:latin typeface="Calibri"/>
                <a:cs typeface="Calibri"/>
              </a:rPr>
              <a:t>воды.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Способность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воды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менять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свое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состояние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под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воздействием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температуры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объясняет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такой </a:t>
            </a:r>
            <a:r>
              <a:rPr sz="1500" spc="-320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важный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процесс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как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круговорот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70" dirty="0">
                <a:latin typeface="Calibri"/>
                <a:cs typeface="Calibri"/>
              </a:rPr>
              <a:t>воды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в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природе.</a:t>
            </a:r>
            <a:endParaRPr sz="1500" dirty="0">
              <a:latin typeface="Calibri"/>
              <a:cs typeface="Calibri"/>
            </a:endParaRPr>
          </a:p>
          <a:p>
            <a:pPr marL="12700" marR="5080">
              <a:lnSpc>
                <a:spcPct val="119400"/>
              </a:lnSpc>
              <a:spcBef>
                <a:spcPts val="1240"/>
              </a:spcBef>
            </a:pPr>
            <a:r>
              <a:rPr sz="1500" spc="170" dirty="0">
                <a:latin typeface="Calibri"/>
                <a:cs typeface="Calibri"/>
              </a:rPr>
              <a:t>Каждый </a:t>
            </a:r>
            <a:r>
              <a:rPr sz="1500" spc="145" dirty="0">
                <a:latin typeface="Calibri"/>
                <a:cs typeface="Calibri"/>
              </a:rPr>
              <a:t>ребенок </a:t>
            </a:r>
            <a:r>
              <a:rPr sz="1500" spc="160" dirty="0">
                <a:latin typeface="Calibri"/>
                <a:cs typeface="Calibri"/>
              </a:rPr>
              <a:t>должен </a:t>
            </a:r>
            <a:r>
              <a:rPr sz="1500" spc="125" dirty="0">
                <a:latin typeface="Calibri"/>
                <a:cs typeface="Calibri"/>
              </a:rPr>
              <a:t>знать, </a:t>
            </a:r>
            <a:r>
              <a:rPr sz="1500" spc="135" dirty="0">
                <a:latin typeface="Calibri"/>
                <a:cs typeface="Calibri"/>
              </a:rPr>
              <a:t>что там, </a:t>
            </a:r>
            <a:r>
              <a:rPr sz="1500" spc="140" dirty="0">
                <a:latin typeface="Calibri"/>
                <a:cs typeface="Calibri"/>
              </a:rPr>
              <a:t>где </a:t>
            </a:r>
            <a:r>
              <a:rPr sz="1500" spc="130" dirty="0">
                <a:latin typeface="Calibri"/>
                <a:cs typeface="Calibri"/>
              </a:rPr>
              <a:t>есть </a:t>
            </a:r>
            <a:r>
              <a:rPr sz="1500" spc="135" dirty="0">
                <a:latin typeface="Calibri"/>
                <a:cs typeface="Calibri"/>
              </a:rPr>
              <a:t>вода, </a:t>
            </a:r>
            <a:r>
              <a:rPr sz="1500" spc="155" dirty="0">
                <a:latin typeface="Calibri"/>
                <a:cs typeface="Calibri"/>
              </a:rPr>
              <a:t>не </a:t>
            </a:r>
            <a:r>
              <a:rPr sz="1500" spc="140" dirty="0">
                <a:latin typeface="Calibri"/>
                <a:cs typeface="Calibri"/>
              </a:rPr>
              <a:t>место </a:t>
            </a:r>
            <a:r>
              <a:rPr sz="1500" spc="145" dirty="0">
                <a:latin typeface="Calibri"/>
                <a:cs typeface="Calibri"/>
              </a:rPr>
              <a:t>электрическим </a:t>
            </a:r>
            <a:r>
              <a:rPr sz="1500" spc="150" dirty="0">
                <a:latin typeface="Calibri"/>
                <a:cs typeface="Calibri"/>
              </a:rPr>
              <a:t>приборам! </a:t>
            </a:r>
            <a:r>
              <a:rPr sz="1500" spc="160" dirty="0">
                <a:latin typeface="Calibri"/>
                <a:cs typeface="Calibri"/>
              </a:rPr>
              <a:t>Вода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очень </a:t>
            </a:r>
            <a:r>
              <a:rPr sz="1500" spc="155" dirty="0">
                <a:latin typeface="Calibri"/>
                <a:cs typeface="Calibri"/>
              </a:rPr>
              <a:t>хорошо </a:t>
            </a:r>
            <a:r>
              <a:rPr sz="1500" spc="150" dirty="0">
                <a:latin typeface="Calibri"/>
                <a:cs typeface="Calibri"/>
              </a:rPr>
              <a:t>проводит </a:t>
            </a:r>
            <a:r>
              <a:rPr sz="1500" spc="120" dirty="0">
                <a:latin typeface="Calibri"/>
                <a:cs typeface="Calibri"/>
              </a:rPr>
              <a:t>ток, </a:t>
            </a:r>
            <a:r>
              <a:rPr sz="1500" spc="165" dirty="0">
                <a:latin typeface="Calibri"/>
                <a:cs typeface="Calibri"/>
              </a:rPr>
              <a:t>и при </a:t>
            </a:r>
            <a:r>
              <a:rPr sz="1500" spc="140" dirty="0">
                <a:latin typeface="Calibri"/>
                <a:cs typeface="Calibri"/>
              </a:rPr>
              <a:t>ее </a:t>
            </a:r>
            <a:r>
              <a:rPr sz="1500" spc="150" dirty="0">
                <a:latin typeface="Calibri"/>
                <a:cs typeface="Calibri"/>
              </a:rPr>
              <a:t>попадании </a:t>
            </a:r>
            <a:r>
              <a:rPr sz="1500" spc="145" dirty="0">
                <a:latin typeface="Calibri"/>
                <a:cs typeface="Calibri"/>
              </a:rPr>
              <a:t>в </a:t>
            </a:r>
            <a:r>
              <a:rPr sz="1500" spc="135" dirty="0">
                <a:latin typeface="Calibri"/>
                <a:cs typeface="Calibri"/>
              </a:rPr>
              <a:t>розетку </a:t>
            </a:r>
            <a:r>
              <a:rPr sz="1500" spc="155" dirty="0">
                <a:latin typeface="Calibri"/>
                <a:cs typeface="Calibri"/>
              </a:rPr>
              <a:t>или на включенный </a:t>
            </a:r>
            <a:r>
              <a:rPr sz="1500" spc="145" dirty="0">
                <a:latin typeface="Calibri"/>
                <a:cs typeface="Calibri"/>
              </a:rPr>
              <a:t>электроприбор </a:t>
            </a:r>
            <a:r>
              <a:rPr sz="1500" spc="150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может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произойти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несчастный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случай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–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сильный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удар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током.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В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некоторых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случаях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это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может</a:t>
            </a:r>
            <a:r>
              <a:rPr sz="1500" spc="8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даже </a:t>
            </a:r>
            <a:r>
              <a:rPr sz="1500" spc="-32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привести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к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смерти.Именно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поэтому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нужно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быть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очень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осторожным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и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следить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за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тем,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55" dirty="0">
                <a:latin typeface="Calibri"/>
                <a:cs typeface="Calibri"/>
              </a:rPr>
              <a:t>чтобы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500" spc="150" dirty="0">
                <a:latin typeface="Calibri"/>
                <a:cs typeface="Calibri"/>
              </a:rPr>
              <a:t>электроприборы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находились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как</a:t>
            </a:r>
            <a:r>
              <a:rPr sz="1500" spc="75" dirty="0">
                <a:latin typeface="Calibri"/>
                <a:cs typeface="Calibri"/>
              </a:rPr>
              <a:t> </a:t>
            </a:r>
            <a:r>
              <a:rPr sz="1500" spc="175" dirty="0">
                <a:latin typeface="Calibri"/>
                <a:cs typeface="Calibri"/>
              </a:rPr>
              <a:t>можно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дальше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35" dirty="0">
                <a:latin typeface="Calibri"/>
                <a:cs typeface="Calibri"/>
              </a:rPr>
              <a:t>от</a:t>
            </a:r>
            <a:r>
              <a:rPr sz="1500" spc="55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воды.</a:t>
            </a:r>
            <a:endParaRPr sz="15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 dirty="0">
              <a:latin typeface="Calibri"/>
              <a:cs typeface="Calibri"/>
            </a:endParaRPr>
          </a:p>
          <a:p>
            <a:pPr marL="12700" marR="1115695">
              <a:lnSpc>
                <a:spcPct val="119700"/>
              </a:lnSpc>
              <a:spcBef>
                <a:spcPts val="5"/>
              </a:spcBef>
            </a:pPr>
            <a:r>
              <a:rPr sz="1500" spc="165" dirty="0">
                <a:latin typeface="Calibri"/>
                <a:cs typeface="Calibri"/>
              </a:rPr>
              <a:t>В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70" dirty="0">
                <a:latin typeface="Calibri"/>
                <a:cs typeface="Calibri"/>
              </a:rPr>
              <a:t>жидком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состоянии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вода</a:t>
            </a:r>
            <a:r>
              <a:rPr sz="1500" spc="4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способна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25" dirty="0">
                <a:latin typeface="Calibri"/>
                <a:cs typeface="Calibri"/>
              </a:rPr>
              <a:t>течь.</a:t>
            </a:r>
            <a:r>
              <a:rPr sz="1500" spc="60" dirty="0">
                <a:latin typeface="Calibri"/>
                <a:cs typeface="Calibri"/>
              </a:rPr>
              <a:t> </a:t>
            </a:r>
            <a:r>
              <a:rPr sz="1500" spc="140" dirty="0">
                <a:latin typeface="Calibri"/>
                <a:cs typeface="Calibri"/>
              </a:rPr>
              <a:t>Течет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она</a:t>
            </a:r>
            <a:r>
              <a:rPr sz="1500" spc="2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в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реках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65" dirty="0">
                <a:latin typeface="Calibri"/>
                <a:cs typeface="Calibri"/>
              </a:rPr>
              <a:t>и</a:t>
            </a:r>
            <a:r>
              <a:rPr sz="1500" spc="80" dirty="0">
                <a:latin typeface="Calibri"/>
                <a:cs typeface="Calibri"/>
              </a:rPr>
              <a:t> </a:t>
            </a:r>
            <a:r>
              <a:rPr sz="1500" spc="125" dirty="0">
                <a:latin typeface="Calibri"/>
                <a:cs typeface="Calibri"/>
              </a:rPr>
              <a:t>ручьях,</a:t>
            </a:r>
            <a:r>
              <a:rPr sz="1500" spc="70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из-под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45" dirty="0">
                <a:latin typeface="Calibri"/>
                <a:cs typeface="Calibri"/>
              </a:rPr>
              <a:t>крана</a:t>
            </a:r>
            <a:r>
              <a:rPr sz="1500" spc="65" dirty="0">
                <a:latin typeface="Calibri"/>
                <a:cs typeface="Calibri"/>
              </a:rPr>
              <a:t> </a:t>
            </a:r>
            <a:r>
              <a:rPr sz="1500" spc="160" dirty="0">
                <a:latin typeface="Calibri"/>
                <a:cs typeface="Calibri"/>
              </a:rPr>
              <a:t>или </a:t>
            </a:r>
            <a:r>
              <a:rPr sz="1500" spc="-32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перевернутой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50" dirty="0">
                <a:latin typeface="Calibri"/>
                <a:cs typeface="Calibri"/>
              </a:rPr>
              <a:t>вниз</a:t>
            </a:r>
            <a:r>
              <a:rPr sz="1500" spc="50" dirty="0">
                <a:latin typeface="Calibri"/>
                <a:cs typeface="Calibri"/>
              </a:rPr>
              <a:t> </a:t>
            </a:r>
            <a:r>
              <a:rPr sz="1500" spc="140" dirty="0" err="1">
                <a:latin typeface="Calibri"/>
                <a:cs typeface="Calibri"/>
              </a:rPr>
              <a:t>бутылки</a:t>
            </a:r>
            <a:r>
              <a:rPr sz="1500" spc="140" dirty="0">
                <a:latin typeface="Calibri"/>
                <a:cs typeface="Calibri"/>
              </a:rPr>
              <a:t>.</a:t>
            </a:r>
            <a:endParaRPr lang="ru-RU" sz="1500" spc="140" dirty="0">
              <a:latin typeface="Calibri"/>
              <a:cs typeface="Calibri"/>
            </a:endParaRPr>
          </a:p>
          <a:p>
            <a:pPr marL="12700" marR="1115695">
              <a:lnSpc>
                <a:spcPct val="119700"/>
              </a:lnSpc>
              <a:spcBef>
                <a:spcPts val="5"/>
              </a:spcBef>
            </a:pPr>
            <a:endParaRPr lang="ru-RU" sz="1500" spc="140" dirty="0">
              <a:latin typeface="Calibri"/>
              <a:cs typeface="Calibri"/>
            </a:endParaRPr>
          </a:p>
          <a:p>
            <a:pPr marL="12700" marR="1115695">
              <a:lnSpc>
                <a:spcPct val="119700"/>
              </a:lnSpc>
              <a:spcBef>
                <a:spcPts val="5"/>
              </a:spcBef>
            </a:pPr>
            <a:r>
              <a:rPr lang="ru-RU" sz="1500" spc="145" dirty="0">
                <a:cs typeface="Calibri"/>
              </a:rPr>
              <a:t>Способность </a:t>
            </a:r>
            <a:r>
              <a:rPr lang="ru-RU" sz="1500" spc="170" dirty="0">
                <a:cs typeface="Calibri"/>
              </a:rPr>
              <a:t>воды </a:t>
            </a:r>
            <a:r>
              <a:rPr lang="ru-RU" sz="1500" spc="150" dirty="0">
                <a:cs typeface="Calibri"/>
              </a:rPr>
              <a:t>принимать </a:t>
            </a:r>
            <a:r>
              <a:rPr lang="ru-RU" sz="1500" spc="160" dirty="0">
                <a:cs typeface="Calibri"/>
              </a:rPr>
              <a:t>форму </a:t>
            </a:r>
            <a:r>
              <a:rPr lang="ru-RU" sz="1500" spc="140" dirty="0">
                <a:cs typeface="Calibri"/>
              </a:rPr>
              <a:t>посуды, </a:t>
            </a:r>
            <a:r>
              <a:rPr lang="ru-RU" sz="1500" spc="145" dirty="0">
                <a:cs typeface="Calibri"/>
              </a:rPr>
              <a:t>в которой </a:t>
            </a:r>
            <a:r>
              <a:rPr lang="ru-RU" sz="1500" spc="155" dirty="0">
                <a:cs typeface="Calibri"/>
              </a:rPr>
              <a:t>она </a:t>
            </a:r>
            <a:r>
              <a:rPr lang="ru-RU" sz="1500" spc="135" dirty="0">
                <a:cs typeface="Calibri"/>
              </a:rPr>
              <a:t>находится, </a:t>
            </a:r>
            <a:r>
              <a:rPr lang="ru-RU" sz="1500" spc="140" dirty="0">
                <a:cs typeface="Calibri"/>
              </a:rPr>
              <a:t>называется </a:t>
            </a:r>
            <a:r>
              <a:rPr lang="ru-RU" sz="1500" spc="135" dirty="0">
                <a:cs typeface="Calibri"/>
              </a:rPr>
              <a:t>текучестью. </a:t>
            </a:r>
            <a:r>
              <a:rPr lang="ru-RU" sz="1500" spc="140" dirty="0">
                <a:cs typeface="Calibri"/>
              </a:rPr>
              <a:t> </a:t>
            </a:r>
            <a:r>
              <a:rPr lang="ru-RU" sz="1500" spc="155" dirty="0">
                <a:cs typeface="Calibri"/>
              </a:rPr>
              <a:t>Независимо</a:t>
            </a:r>
            <a:r>
              <a:rPr lang="ru-RU" sz="1500" spc="70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от</a:t>
            </a:r>
            <a:r>
              <a:rPr lang="ru-RU" sz="1500" spc="65" dirty="0">
                <a:cs typeface="Calibri"/>
              </a:rPr>
              <a:t> </a:t>
            </a:r>
            <a:r>
              <a:rPr lang="ru-RU" sz="1500" spc="125" dirty="0">
                <a:cs typeface="Calibri"/>
              </a:rPr>
              <a:t>того,</a:t>
            </a:r>
            <a:r>
              <a:rPr lang="ru-RU" sz="1500" spc="55" dirty="0">
                <a:cs typeface="Calibri"/>
              </a:rPr>
              <a:t> </a:t>
            </a:r>
            <a:r>
              <a:rPr lang="ru-RU" sz="1500" spc="145" dirty="0">
                <a:cs typeface="Calibri"/>
              </a:rPr>
              <a:t>куда</a:t>
            </a:r>
            <a:r>
              <a:rPr lang="ru-RU" sz="1500" spc="60" dirty="0">
                <a:cs typeface="Calibri"/>
              </a:rPr>
              <a:t> </a:t>
            </a:r>
            <a:r>
              <a:rPr lang="ru-RU" sz="1500" spc="155" dirty="0">
                <a:cs typeface="Calibri"/>
              </a:rPr>
              <a:t>она</a:t>
            </a:r>
            <a:r>
              <a:rPr lang="ru-RU" sz="1500" spc="70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налита,</a:t>
            </a:r>
            <a:r>
              <a:rPr lang="ru-RU" sz="1500" spc="50" dirty="0">
                <a:cs typeface="Calibri"/>
              </a:rPr>
              <a:t> </a:t>
            </a:r>
            <a:r>
              <a:rPr lang="ru-RU" sz="1500" spc="150" dirty="0">
                <a:cs typeface="Calibri"/>
              </a:rPr>
              <a:t>будь</a:t>
            </a:r>
            <a:r>
              <a:rPr lang="ru-RU" sz="1500" spc="60" dirty="0">
                <a:cs typeface="Calibri"/>
              </a:rPr>
              <a:t> </a:t>
            </a:r>
            <a:r>
              <a:rPr lang="ru-RU" sz="1500" spc="130" dirty="0">
                <a:cs typeface="Calibri"/>
              </a:rPr>
              <a:t>то</a:t>
            </a:r>
            <a:r>
              <a:rPr lang="ru-RU" sz="1500" spc="80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чашка,</a:t>
            </a:r>
            <a:r>
              <a:rPr lang="ru-RU" sz="1500" spc="75" dirty="0">
                <a:cs typeface="Calibri"/>
              </a:rPr>
              <a:t> </a:t>
            </a:r>
            <a:r>
              <a:rPr lang="ru-RU" sz="1500" spc="145" dirty="0">
                <a:cs typeface="Calibri"/>
              </a:rPr>
              <a:t>замысловатая</a:t>
            </a:r>
            <a:r>
              <a:rPr lang="ru-RU" sz="1500" spc="65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узкая</a:t>
            </a:r>
            <a:r>
              <a:rPr lang="ru-RU" sz="1500" spc="60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ваза</a:t>
            </a:r>
            <a:r>
              <a:rPr lang="ru-RU" sz="1500" spc="75" dirty="0">
                <a:cs typeface="Calibri"/>
              </a:rPr>
              <a:t> </a:t>
            </a:r>
            <a:r>
              <a:rPr lang="ru-RU" sz="1500" spc="160" dirty="0">
                <a:cs typeface="Calibri"/>
              </a:rPr>
              <a:t>или</a:t>
            </a:r>
            <a:r>
              <a:rPr lang="ru-RU" sz="1500" spc="60" dirty="0">
                <a:cs typeface="Calibri"/>
              </a:rPr>
              <a:t> </a:t>
            </a:r>
            <a:r>
              <a:rPr lang="ru-RU" sz="1500" spc="130" dirty="0">
                <a:cs typeface="Calibri"/>
              </a:rPr>
              <a:t>канистра,</a:t>
            </a:r>
            <a:r>
              <a:rPr lang="ru-RU" sz="1500" spc="75" dirty="0">
                <a:cs typeface="Calibri"/>
              </a:rPr>
              <a:t> </a:t>
            </a:r>
            <a:r>
              <a:rPr lang="ru-RU" sz="1500" spc="150" dirty="0">
                <a:cs typeface="Calibri"/>
              </a:rPr>
              <a:t>вода </a:t>
            </a:r>
            <a:r>
              <a:rPr lang="ru-RU" sz="1500" spc="-325" dirty="0">
                <a:cs typeface="Calibri"/>
              </a:rPr>
              <a:t> </a:t>
            </a:r>
            <a:r>
              <a:rPr lang="ru-RU" sz="1500" spc="140" dirty="0">
                <a:cs typeface="Calibri"/>
              </a:rPr>
              <a:t>всегда</a:t>
            </a:r>
            <a:r>
              <a:rPr lang="ru-RU" sz="1500" spc="45" dirty="0">
                <a:cs typeface="Calibri"/>
              </a:rPr>
              <a:t> </a:t>
            </a:r>
            <a:r>
              <a:rPr lang="ru-RU" sz="1500" spc="150" dirty="0">
                <a:cs typeface="Calibri"/>
              </a:rPr>
              <a:t>идеально</a:t>
            </a:r>
            <a:r>
              <a:rPr lang="ru-RU" sz="1500" spc="75" dirty="0">
                <a:cs typeface="Calibri"/>
              </a:rPr>
              <a:t> </a:t>
            </a:r>
            <a:r>
              <a:rPr lang="ru-RU" sz="1500" spc="140" dirty="0">
                <a:cs typeface="Calibri"/>
              </a:rPr>
              <a:t>повторит</a:t>
            </a:r>
            <a:r>
              <a:rPr lang="ru-RU" sz="1500" spc="70" dirty="0">
                <a:cs typeface="Calibri"/>
              </a:rPr>
              <a:t> </a:t>
            </a:r>
            <a:r>
              <a:rPr lang="ru-RU" sz="1500" spc="150" dirty="0">
                <a:cs typeface="Calibri"/>
              </a:rPr>
              <a:t>контуры</a:t>
            </a:r>
            <a:r>
              <a:rPr lang="ru-RU" sz="1500" spc="65" dirty="0">
                <a:cs typeface="Calibri"/>
              </a:rPr>
              <a:t> </a:t>
            </a:r>
            <a:r>
              <a:rPr lang="ru-RU" sz="1500" spc="135" dirty="0">
                <a:cs typeface="Calibri"/>
              </a:rPr>
              <a:t>емкости.</a:t>
            </a:r>
            <a:endParaRPr lang="ru-RU" sz="1500" dirty="0">
              <a:cs typeface="Calibri"/>
            </a:endParaRPr>
          </a:p>
          <a:p>
            <a:pPr marL="12700" marR="1115695">
              <a:lnSpc>
                <a:spcPct val="119700"/>
              </a:lnSpc>
              <a:spcBef>
                <a:spcPts val="5"/>
              </a:spcBef>
            </a:pPr>
            <a:endParaRPr sz="1500" dirty="0">
              <a:latin typeface="Calibri"/>
              <a:cs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D4B7FB-06E3-93F3-99DD-F8E7D9051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10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32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Примеры заданий по тексту «Свойства воды»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FA759B-80EA-406A-9D27-4A81716AE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6277" y="979434"/>
            <a:ext cx="10736127" cy="4937209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5871357-BC0A-2228-0214-0B742D82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728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43DECCB3-A6BF-478F-90C8-C53EF9928E8F}"/>
              </a:ext>
            </a:extLst>
          </p:cNvPr>
          <p:cNvSpPr txBox="1"/>
          <p:nvPr/>
        </p:nvSpPr>
        <p:spPr>
          <a:xfrm>
            <a:off x="2063552" y="834408"/>
            <a:ext cx="9505056" cy="5730564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lstStyle/>
          <a:p>
            <a:pPr marL="16933" marR="1783882" algn="ctr">
              <a:lnSpc>
                <a:spcPct val="150000"/>
              </a:lnSpc>
              <a:spcBef>
                <a:spcPts val="127"/>
              </a:spcBef>
            </a:pPr>
            <a:r>
              <a:rPr lang="ru-RU" sz="3600" b="1" spc="-7" dirty="0">
                <a:solidFill>
                  <a:srgbClr val="002060"/>
                </a:solidFill>
                <a:latin typeface="Arial"/>
                <a:cs typeface="Arial"/>
              </a:rPr>
              <a:t>Деятельность учителя/руководителя по проектированию и анализу урока с опорой на компетенции, необходимые для формирования читательской грамотности</a:t>
            </a:r>
            <a:endParaRPr sz="3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18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610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C520F497-B9FD-4E19-BE40-A1BE6E18B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028575"/>
              </p:ext>
            </p:extLst>
          </p:nvPr>
        </p:nvGraphicFramePr>
        <p:xfrm>
          <a:off x="1389858" y="903312"/>
          <a:ext cx="10590552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1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3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5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448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№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Критерии самодиагностики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Параметры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Возможный результат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3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Содержательный контент урока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да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нет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не планировалось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8793">
                <a:tc>
                  <a:txBody>
                    <a:bodyPr/>
                    <a:lstStyle/>
                    <a:p>
                      <a:r>
                        <a:rPr lang="ru-RU" sz="1800" dirty="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Отбор содержания текстов с учетом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основных направлений воспитательной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сфере патриотического воспитания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сфере гражданского воспитания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сфере духовно-нравственного воспитания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сфере трудового воспитания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сфере эстетического воспитания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сфере экологического воспитания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</a:p>
                    <a:p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15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610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93C3BD50-EF5A-425E-B190-534AD7C05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68076"/>
              </p:ext>
            </p:extLst>
          </p:nvPr>
        </p:nvGraphicFramePr>
        <p:xfrm>
          <a:off x="1382160" y="1047563"/>
          <a:ext cx="10590552" cy="560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1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7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72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448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№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Критерии самодиагностики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Параметры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Возможный результат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3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Содержательный контент урока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да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нет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не планировалось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8793">
                <a:tc>
                  <a:txBody>
                    <a:bodyPr/>
                    <a:lstStyle/>
                    <a:p>
                      <a:r>
                        <a:rPr lang="ru-RU" sz="1800" dirty="0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Цель</a:t>
                      </a:r>
                      <a:r>
                        <a:rPr lang="ru-RU" sz="1800" baseline="0" dirty="0"/>
                        <a:t> и задачи урока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Обозначение цели по содержанию урока</a:t>
                      </a:r>
                    </a:p>
                    <a:p>
                      <a:r>
                        <a:rPr lang="ru-RU" sz="1800" dirty="0"/>
                        <a:t>Постановка задач на урок в контексте ЧГ</a:t>
                      </a:r>
                    </a:p>
                    <a:p>
                      <a:r>
                        <a:rPr lang="ru-RU" sz="1800" dirty="0"/>
                        <a:t>Постановка задач на воспитательную направленность урока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7931">
                <a:tc>
                  <a:txBody>
                    <a:bodyPr/>
                    <a:lstStyle/>
                    <a:p>
                      <a:r>
                        <a:rPr lang="ru-RU" sz="1800" dirty="0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Источники информации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Рассказ учителя</a:t>
                      </a:r>
                    </a:p>
                    <a:p>
                      <a:r>
                        <a:rPr lang="ru-RU" sz="1800" dirty="0"/>
                        <a:t>Учебник, словари</a:t>
                      </a:r>
                    </a:p>
                    <a:p>
                      <a:r>
                        <a:rPr lang="ru-RU" sz="1800" dirty="0"/>
                        <a:t>Иллюстрации, плакаты</a:t>
                      </a:r>
                    </a:p>
                    <a:p>
                      <a:r>
                        <a:rPr lang="ru-RU" sz="1800" dirty="0"/>
                        <a:t>Интернет-источники</a:t>
                      </a:r>
                    </a:p>
                    <a:p>
                      <a:r>
                        <a:rPr lang="ru-RU" sz="1800" dirty="0"/>
                        <a:t>Дополнительный материал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53351">
                <a:tc>
                  <a:txBody>
                    <a:bodyPr/>
                    <a:lstStyle/>
                    <a:p>
                      <a:r>
                        <a:rPr lang="ru-RU" sz="1800" dirty="0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Виды использованных текстов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Сплошные</a:t>
                      </a:r>
                    </a:p>
                    <a:p>
                      <a:r>
                        <a:rPr lang="ru-RU" sz="1800" dirty="0" err="1"/>
                        <a:t>Несплошные</a:t>
                      </a:r>
                      <a:r>
                        <a:rPr lang="ru-RU" sz="1800" dirty="0"/>
                        <a:t> </a:t>
                      </a:r>
                    </a:p>
                    <a:p>
                      <a:r>
                        <a:rPr lang="ru-RU" sz="1800" dirty="0"/>
                        <a:t>Смешанные, </a:t>
                      </a:r>
                    </a:p>
                    <a:p>
                      <a:r>
                        <a:rPr lang="ru-RU" sz="1800" dirty="0"/>
                        <a:t>Простые (единичные)</a:t>
                      </a:r>
                    </a:p>
                    <a:p>
                      <a:r>
                        <a:rPr lang="ru-RU" sz="1800" dirty="0"/>
                        <a:t>Множественные (составные)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80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Виды текстов, используемые в исследовании/банке заданий</a:t>
            </a:r>
          </a:p>
        </p:txBody>
      </p:sp>
      <p:graphicFrame>
        <p:nvGraphicFramePr>
          <p:cNvPr id="13" name="object 3">
            <a:extLst>
              <a:ext uri="{FF2B5EF4-FFF2-40B4-BE49-F238E27FC236}">
                <a16:creationId xmlns:a16="http://schemas.microsoft.com/office/drawing/2014/main" id="{034D3115-36F4-4CF8-9F92-4031F6BC785C}"/>
              </a:ext>
            </a:extLst>
          </p:cNvPr>
          <p:cNvGraphicFramePr>
            <a:graphicFrameLocks noGrp="1"/>
          </p:cNvGraphicFramePr>
          <p:nvPr/>
        </p:nvGraphicFramePr>
        <p:xfrm>
          <a:off x="1305297" y="1052736"/>
          <a:ext cx="10728331" cy="51350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6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0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5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5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0879">
                <a:tc>
                  <a:txBody>
                    <a:bodyPr/>
                    <a:lstStyle/>
                    <a:p>
                      <a:pPr marL="90805" marR="25272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ВИДЫ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СТ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Сплошные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541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Несплошные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541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Смешанные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541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Составные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541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lang="ru-RU" sz="1800" b="1">
                          <a:latin typeface="Arial"/>
                          <a:cs typeface="Arial"/>
                        </a:rPr>
                        <a:t>ПРИМЕРЫ</a:t>
                      </a:r>
                      <a:endParaRPr lang="ru-RU"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7190" marR="700405" indent="-285750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описание 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 (</a:t>
                      </a:r>
                      <a:r>
                        <a:rPr lang="ru-RU" sz="1600" i="1" spc="5" dirty="0">
                          <a:latin typeface="Arial"/>
                          <a:cs typeface="Arial"/>
                        </a:rPr>
                        <a:t>ху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д</a:t>
                      </a:r>
                      <a:r>
                        <a:rPr lang="ru-RU" sz="1600" i="1" spc="-40" dirty="0">
                          <a:latin typeface="Arial"/>
                          <a:cs typeface="Arial"/>
                        </a:rPr>
                        <a:t>о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ж</a:t>
                      </a:r>
                      <a:r>
                        <a:rPr lang="ru-RU" sz="1600" i="1" spc="-15" dirty="0">
                          <a:latin typeface="Arial"/>
                          <a:cs typeface="Arial"/>
                        </a:rPr>
                        <a:t>е</a:t>
                      </a:r>
                      <a:r>
                        <a:rPr lang="ru-RU" sz="1600" i="1" spc="5" dirty="0">
                          <a:latin typeface="Arial"/>
                          <a:cs typeface="Arial"/>
                        </a:rPr>
                        <a:t>с</a:t>
                      </a:r>
                      <a:r>
                        <a:rPr lang="ru-RU" sz="1600" i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lang="ru-RU" sz="1600" i="1" spc="-40" dirty="0">
                          <a:latin typeface="Arial"/>
                          <a:cs typeface="Arial"/>
                        </a:rPr>
                        <a:t>в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енно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е  и</a:t>
                      </a:r>
                      <a:r>
                        <a:rPr lang="ru-RU" sz="1600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техническое</a:t>
                      </a: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);</a:t>
                      </a:r>
                      <a:endParaRPr lang="ru-RU" sz="1600" dirty="0">
                        <a:latin typeface="Microsoft Sans Serif"/>
                        <a:cs typeface="Microsoft Sans Serif"/>
                      </a:endParaRPr>
                    </a:p>
                    <a:p>
                      <a:pPr marL="377190" marR="40767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повествование 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ра</a:t>
                      </a:r>
                      <a:r>
                        <a:rPr lang="ru-RU" sz="1600" i="1" spc="5" dirty="0">
                          <a:latin typeface="Arial"/>
                          <a:cs typeface="Arial"/>
                        </a:rPr>
                        <a:t>сс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к</a:t>
                      </a:r>
                      <a:r>
                        <a:rPr lang="ru-RU" sz="1600" i="1" spc="-40" dirty="0">
                          <a:latin typeface="Arial"/>
                          <a:cs typeface="Arial"/>
                        </a:rPr>
                        <a:t>а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з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6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репор</a:t>
                      </a:r>
                      <a:r>
                        <a:rPr lang="ru-RU" sz="1600" i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а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ж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);</a:t>
                      </a:r>
                    </a:p>
                    <a:p>
                      <a:pPr marL="377190" marR="200660" indent="-28575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15" dirty="0">
                          <a:latin typeface="Microsoft Sans Serif"/>
                          <a:cs typeface="Microsoft Sans Serif"/>
                        </a:rPr>
                        <a:t>толкование 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или </a:t>
                      </a:r>
                      <a:r>
                        <a:rPr lang="ru-RU" sz="16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рассуждение 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(эссе, </a:t>
                      </a:r>
                      <a:r>
                        <a:rPr lang="ru-RU" sz="1600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критическая</a:t>
                      </a:r>
                      <a:r>
                        <a:rPr lang="ru-RU" sz="1600" i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заметка</a:t>
                      </a: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);</a:t>
                      </a:r>
                      <a:endParaRPr lang="ru-RU" sz="1600" dirty="0">
                        <a:latin typeface="Microsoft Sans Serif"/>
                        <a:cs typeface="Microsoft Sans Serif"/>
                      </a:endParaRPr>
                    </a:p>
                    <a:p>
                      <a:pPr marL="377190" marR="262890" indent="-28575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опр</a:t>
                      </a:r>
                      <a:r>
                        <a:rPr lang="ru-RU" sz="1600" spc="-40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д</a:t>
                      </a:r>
                      <a:r>
                        <a:rPr lang="ru-RU" sz="1600" spc="-50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ле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lang="ru-RU" sz="16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lang="ru-RU" sz="1600" spc="5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я  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словарная статья, 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комментарий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);</a:t>
                      </a:r>
                      <a:endParaRPr lang="ru-RU" sz="1600" dirty="0">
                        <a:latin typeface="Microsoft Sans Serif"/>
                        <a:cs typeface="Microsoft Sans Serif"/>
                      </a:endParaRPr>
                    </a:p>
                    <a:p>
                      <a:pPr marL="376555" indent="-285750">
                        <a:lnSpc>
                          <a:spcPts val="1675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объяснение;</a:t>
                      </a:r>
                      <a:endParaRPr lang="ru-RU" sz="1600" dirty="0">
                        <a:latin typeface="Microsoft Sans Serif"/>
                        <a:cs typeface="Microsoft Sans Serif"/>
                      </a:endParaRPr>
                    </a:p>
                    <a:p>
                      <a:pPr marL="377190" marR="148590" indent="-285750">
                        <a:lnSpc>
                          <a:spcPts val="1680"/>
                        </a:lnSpc>
                        <a:spcBef>
                          <a:spcPts val="55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200025" algn="l"/>
                        </a:tabLst>
                      </a:pPr>
                      <a:r>
                        <a:rPr lang="ru-RU" sz="1600" spc="-15" dirty="0">
                          <a:latin typeface="Microsoft Sans Serif"/>
                          <a:cs typeface="Microsoft Sans Serif"/>
                        </a:rPr>
                        <a:t>инструкция </a:t>
                      </a:r>
                      <a:r>
                        <a:rPr lang="ru-RU" sz="1600" spc="-10" dirty="0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указание 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к </a:t>
                      </a:r>
                      <a:r>
                        <a:rPr lang="ru-RU" sz="1600" i="1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10" dirty="0">
                          <a:latin typeface="Arial"/>
                          <a:cs typeface="Arial"/>
                        </a:rPr>
                        <a:t>выполнению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работы, </a:t>
                      </a:r>
                      <a:r>
                        <a:rPr lang="ru-RU" sz="1600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правила,</a:t>
                      </a:r>
                      <a:r>
                        <a:rPr lang="ru-RU" sz="16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600" i="1" spc="-5" dirty="0">
                          <a:latin typeface="Arial"/>
                          <a:cs typeface="Arial"/>
                        </a:rPr>
                        <a:t>законы</a:t>
                      </a: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)</a:t>
                      </a:r>
                      <a:endParaRPr lang="ru-RU"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33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9390" indent="-109220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графики,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диаграммы,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таблицы,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карты,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схемы,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рисунки,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фотографии,</a:t>
                      </a:r>
                    </a:p>
                    <a:p>
                      <a:pPr marL="190500" marR="356870" indent="-9969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формы  (анкеты и др.),</a:t>
                      </a:r>
                    </a:p>
                    <a:p>
                      <a:pPr marL="199390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информ. листы,</a:t>
                      </a:r>
                    </a:p>
                    <a:p>
                      <a:pPr marL="200025" indent="-108585">
                        <a:lnSpc>
                          <a:spcPct val="100000"/>
                        </a:lnSpc>
                        <a:spcAft>
                          <a:spcPts val="600"/>
                        </a:spcAft>
                        <a:buChar char="-"/>
                        <a:tabLst>
                          <a:tab pos="200025" algn="l"/>
                        </a:tabLst>
                      </a:pPr>
                      <a:r>
                        <a:rPr sz="1600" i="0" kern="1200" spc="-1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объявления</a:t>
                      </a:r>
                    </a:p>
                  </a:txBody>
                  <a:tcPr marL="0" marR="0" marT="533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2806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Сложный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комплекс,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состоящий </a:t>
                      </a:r>
                      <a:r>
                        <a:rPr sz="1800" spc="-35" dirty="0">
                          <a:latin typeface="Microsoft Sans Serif"/>
                          <a:cs typeface="Microsoft Sans Serif"/>
                        </a:rPr>
                        <a:t>из </a:t>
                      </a: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словесной</a:t>
                      </a:r>
                      <a:r>
                        <a:rPr sz="18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и,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0" dirty="0">
                          <a:latin typeface="Microsoft Sans Serif"/>
                          <a:cs typeface="Microsoft Sans Serif"/>
                        </a:rPr>
                        <a:t>как </a:t>
                      </a:r>
                      <a:r>
                        <a:rPr sz="1800" spc="-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правило,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графической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части,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которая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 дополняет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91440" marR="6273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8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обогащает </a:t>
                      </a:r>
                      <a:r>
                        <a:rPr sz="18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смысл: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реклама,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комикс,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афиша,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858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плакат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др.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Подборка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(монтаж) текстов,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состоящих </a:t>
                      </a:r>
                      <a:r>
                        <a:rPr sz="1800" spc="-30" dirty="0">
                          <a:latin typeface="Microsoft Sans Serif"/>
                          <a:cs typeface="Microsoft Sans Serif"/>
                        </a:rPr>
                        <a:t>из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отдельных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компонентов-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единиц,</a:t>
                      </a:r>
                      <a:r>
                        <a:rPr sz="18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между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составными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частями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которых </a:t>
                      </a:r>
                      <a:r>
                        <a:rPr sz="18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могут </a:t>
                      </a: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выстраиваться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5" dirty="0">
                          <a:latin typeface="Microsoft Sans Serif"/>
                          <a:cs typeface="Microsoft Sans Serif"/>
                        </a:rPr>
                        <a:t>любые</a:t>
                      </a:r>
                      <a:r>
                        <a:rPr sz="18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смысловые </a:t>
                      </a:r>
                      <a:r>
                        <a:rPr sz="18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отношения: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spcBef>
                          <a:spcPts val="10"/>
                        </a:spcBef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35" dirty="0">
                          <a:latin typeface="Microsoft Sans Serif"/>
                          <a:cs typeface="Microsoft Sans Serif"/>
                        </a:rPr>
                        <a:t>сайт,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форум,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  <a:p>
                      <a:pPr marL="200025" indent="-109220">
                        <a:lnSpc>
                          <a:spcPct val="100000"/>
                        </a:lnSpc>
                        <a:buChar char="-"/>
                        <a:tabLst>
                          <a:tab pos="200660" algn="l"/>
                        </a:tabLst>
                      </a:pPr>
                      <a:r>
                        <a:rPr sz="1800" spc="-20" dirty="0">
                          <a:latin typeface="Microsoft Sans Serif"/>
                          <a:cs typeface="Microsoft Sans Serif"/>
                        </a:rPr>
                        <a:t>чат</a:t>
                      </a:r>
                      <a:r>
                        <a:rPr sz="18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8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5" dirty="0">
                          <a:latin typeface="Microsoft Sans Serif"/>
                          <a:cs typeface="Microsoft Sans Serif"/>
                        </a:rPr>
                        <a:t>др.</a:t>
                      </a:r>
                      <a:endParaRPr sz="1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50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324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9793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D1C342C-66C9-4095-BD97-57CA54AF4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516429"/>
              </p:ext>
            </p:extLst>
          </p:nvPr>
        </p:nvGraphicFramePr>
        <p:xfrm>
          <a:off x="1389858" y="1188680"/>
          <a:ext cx="10590552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1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9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082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№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Критерии анализа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Параметры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Результат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94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Методический контент урока с опорой на компетенции, необходимые для формирования  читательской грамотности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Не владеет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В стадии развития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Компетентен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1562">
                <a:tc>
                  <a:txBody>
                    <a:bodyPr/>
                    <a:lstStyle/>
                    <a:p>
                      <a:r>
                        <a:rPr lang="ru-RU" sz="1800" dirty="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</a:t>
                      </a:r>
                      <a:r>
                        <a:rPr lang="ru-RU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речевой деятельности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Чтение</a:t>
                      </a:r>
                    </a:p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(сколько слов, от слова – к предложению, от предложения – к тексту)</a:t>
                      </a:r>
                    </a:p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Говорение</a:t>
                      </a: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(односложные ответы, монологическая речь, диалог, развёрнутые ответы)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Слушание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(характер задания,</a:t>
                      </a:r>
                      <a:r>
                        <a:rPr lang="ru-RU" sz="1400" b="1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оценивание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634">
                <a:tc>
                  <a:txBody>
                    <a:bodyPr/>
                    <a:lstStyle/>
                    <a:p>
                      <a:r>
                        <a:rPr lang="ru-RU" sz="1800" dirty="0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Время, отведенное для чтения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50% времени урока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30% времени урока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10% времени урока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Чтения не было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6131">
                <a:tc>
                  <a:txBody>
                    <a:bodyPr/>
                    <a:lstStyle/>
                    <a:p>
                      <a:r>
                        <a:rPr lang="ru-RU" sz="18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чтения, включенные в урок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Поисковое</a:t>
                      </a:r>
                    </a:p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Ознакомительное</a:t>
                      </a:r>
                    </a:p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Изучающее</a:t>
                      </a:r>
                    </a:p>
                    <a:p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Знание учителем темпа чтения класса! Конкретизация задания: про себя, вслух, цель чтения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65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32202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Актуальные виды чтения при работе с текстами и выполнении заданий</a:t>
            </a:r>
          </a:p>
          <a:p>
            <a:endParaRPr lang="ru-RU" sz="1867" dirty="0">
              <a:solidFill>
                <a:srgbClr val="00549F"/>
              </a:solidFill>
              <a:latin typeface="PT Sans" panose="020B0503020203020204" pitchFamily="34" charset="-52"/>
            </a:endParaRPr>
          </a:p>
        </p:txBody>
      </p:sp>
      <p:graphicFrame>
        <p:nvGraphicFramePr>
          <p:cNvPr id="29" name="object 4">
            <a:extLst>
              <a:ext uri="{FF2B5EF4-FFF2-40B4-BE49-F238E27FC236}">
                <a16:creationId xmlns:a16="http://schemas.microsoft.com/office/drawing/2014/main" id="{5E580CD8-7259-4534-B4DB-3B15F7DF7451}"/>
              </a:ext>
            </a:extLst>
          </p:cNvPr>
          <p:cNvGraphicFramePr>
            <a:graphicFrameLocks noGrp="1"/>
          </p:cNvGraphicFramePr>
          <p:nvPr/>
        </p:nvGraphicFramePr>
        <p:xfrm>
          <a:off x="933369" y="1169742"/>
          <a:ext cx="10942499" cy="52115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4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7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68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Виды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чтения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52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Функция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52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1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20" dirty="0">
                          <a:latin typeface="Microsoft Sans Serif"/>
                          <a:cs typeface="Microsoft Sans Serif"/>
                        </a:rPr>
                        <a:t>Изучающее</a:t>
                      </a:r>
                      <a:r>
                        <a:rPr sz="21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(«медленное»)</a:t>
                      </a:r>
                      <a:r>
                        <a:rPr sz="21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чтение</a:t>
                      </a:r>
                      <a:endParaRPr sz="2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7239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Позволяет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понять</a:t>
                      </a:r>
                      <a:r>
                        <a:rPr sz="21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содержание</a:t>
                      </a:r>
                      <a:r>
                        <a:rPr sz="21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текста</a:t>
                      </a:r>
                      <a:r>
                        <a:rPr sz="21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5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2100" spc="-40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0" dirty="0">
                          <a:latin typeface="Microsoft Sans Serif"/>
                          <a:cs typeface="Microsoft Sans Serif"/>
                        </a:rPr>
                        <a:t>целом</a:t>
                      </a:r>
                      <a:endParaRPr sz="2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70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Ознакомительное</a:t>
                      </a:r>
                      <a:r>
                        <a:rPr sz="21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чтение</a:t>
                      </a:r>
                      <a:endParaRPr sz="2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36258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Позволяет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понять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основное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содержание 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текста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(при</a:t>
                      </a:r>
                      <a:r>
                        <a:rPr sz="21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этом</a:t>
                      </a:r>
                      <a:r>
                        <a:rPr sz="21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уровень</a:t>
                      </a:r>
                      <a:r>
                        <a:rPr sz="21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воспроизведения </a:t>
                      </a:r>
                      <a:r>
                        <a:rPr sz="2100" spc="-40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информации</a:t>
                      </a:r>
                      <a:r>
                        <a:rPr sz="21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21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5" dirty="0">
                          <a:latin typeface="Microsoft Sans Serif"/>
                          <a:cs typeface="Microsoft Sans Serif"/>
                        </a:rPr>
                        <a:t>75</a:t>
                      </a:r>
                      <a:r>
                        <a:rPr sz="21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5" dirty="0">
                          <a:latin typeface="Microsoft Sans Serif"/>
                          <a:cs typeface="Microsoft Sans Serif"/>
                        </a:rPr>
                        <a:t>%)</a:t>
                      </a:r>
                      <a:endParaRPr sz="2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70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Просмотровое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чтение</a:t>
                      </a:r>
                      <a:endParaRPr sz="2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3657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Позволяет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определить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0" dirty="0">
                          <a:latin typeface="Microsoft Sans Serif"/>
                          <a:cs typeface="Microsoft Sans Serif"/>
                        </a:rPr>
                        <a:t>тему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0" dirty="0">
                          <a:latin typeface="Microsoft Sans Serif"/>
                          <a:cs typeface="Microsoft Sans Serif"/>
                        </a:rPr>
                        <a:t>ключевые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вопросы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текста;</a:t>
                      </a:r>
                      <a:r>
                        <a:rPr sz="21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особенный</a:t>
                      </a:r>
                      <a:r>
                        <a:rPr sz="21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45" dirty="0">
                          <a:latin typeface="Microsoft Sans Serif"/>
                          <a:cs typeface="Microsoft Sans Serif"/>
                        </a:rPr>
                        <a:t>результат</a:t>
                      </a:r>
                      <a:r>
                        <a:rPr sz="21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0" dirty="0">
                          <a:latin typeface="Microsoft Sans Serif"/>
                          <a:cs typeface="Microsoft Sans Serif"/>
                        </a:rPr>
                        <a:t>даёт </a:t>
                      </a:r>
                      <a:r>
                        <a:rPr sz="2100" spc="-40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анализ</a:t>
                      </a:r>
                      <a:r>
                        <a:rPr sz="21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30" dirty="0">
                          <a:latin typeface="Microsoft Sans Serif"/>
                          <a:cs typeface="Microsoft Sans Serif"/>
                        </a:rPr>
                        <a:t>заголовочного</a:t>
                      </a:r>
                      <a:r>
                        <a:rPr sz="21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30" dirty="0">
                          <a:latin typeface="Microsoft Sans Serif"/>
                          <a:cs typeface="Microsoft Sans Serif"/>
                        </a:rPr>
                        <a:t>комплекса</a:t>
                      </a:r>
                      <a:r>
                        <a:rPr sz="21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текстов</a:t>
                      </a:r>
                      <a:endParaRPr sz="2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18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77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 marR="1282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Поисковое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(аналитическое/изучающее) </a:t>
                      </a:r>
                      <a:r>
                        <a:rPr sz="2100" spc="-40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чтение</a:t>
                      </a:r>
                      <a:endParaRPr sz="2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33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0" marR="9290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Позволяет</a:t>
                      </a:r>
                      <a:r>
                        <a:rPr sz="21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находить</a:t>
                      </a:r>
                      <a:r>
                        <a:rPr sz="21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0" dirty="0">
                          <a:latin typeface="Microsoft Sans Serif"/>
                          <a:cs typeface="Microsoft Sans Serif"/>
                        </a:rPr>
                        <a:t>запрашиваемую </a:t>
                      </a:r>
                      <a:r>
                        <a:rPr sz="2100" spc="-409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15" dirty="0">
                          <a:latin typeface="Microsoft Sans Serif"/>
                          <a:cs typeface="Microsoft Sans Serif"/>
                        </a:rPr>
                        <a:t>информацию</a:t>
                      </a:r>
                      <a:r>
                        <a:rPr sz="210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1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100" spc="-25" dirty="0">
                          <a:latin typeface="Microsoft Sans Serif"/>
                          <a:cs typeface="Microsoft Sans Serif"/>
                        </a:rPr>
                        <a:t>тексте</a:t>
                      </a:r>
                      <a:endParaRPr sz="21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33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304E109-822A-B90D-9B8B-3DEEEA7C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21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9793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D1C342C-66C9-4095-BD97-57CA54AF4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815440"/>
              </p:ext>
            </p:extLst>
          </p:nvPr>
        </p:nvGraphicFramePr>
        <p:xfrm>
          <a:off x="1389858" y="1188680"/>
          <a:ext cx="10590552" cy="52605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1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6463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9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570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Критерии анализа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Параметры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48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</a:rPr>
                        <a:t>Методический контент урока с опорой на компетенции, необходимые для формирования  читательской грамотности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Не владеет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В стадии развития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Компетентен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Наличие констатирующих вопросов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175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5.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Задания на локализацию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По месту – 1 уровень (1 абзац, последний абзац)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По смыслу – 2 уровень (прочитайте описание опыта, определение)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По замыслу обучающегося – 3 уровень (подтверждение опыта содержанием текста)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9529163"/>
                  </a:ext>
                </a:extLst>
              </a:tr>
              <a:tr h="395707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6.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Наличие проблемных вопросов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974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7.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Работа с материалами  в формате читательской грамотности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202269"/>
                  </a:ext>
                </a:extLst>
              </a:tr>
              <a:tr h="19110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8.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Владение учителем типологией заданий по ЧГ грамотности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Задания на поиск информации</a:t>
                      </a:r>
                    </a:p>
                    <a:p>
                      <a:pPr algn="l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на интеграцию и интерпретацию информации</a:t>
                      </a:r>
                    </a:p>
                    <a:p>
                      <a:pPr algn="l"/>
                      <a:r>
                        <a:rPr lang="ru-RU" sz="1600" b="0" dirty="0">
                          <a:solidFill>
                            <a:schemeClr val="tx1"/>
                          </a:solidFill>
                        </a:rPr>
                        <a:t>на оценку содержания и формы   текста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1235615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866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9793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D1C342C-66C9-4095-BD97-57CA54AF4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417783"/>
              </p:ext>
            </p:extLst>
          </p:nvPr>
        </p:nvGraphicFramePr>
        <p:xfrm>
          <a:off x="1390596" y="1111317"/>
          <a:ext cx="10590551" cy="5401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774">
                  <a:extLst>
                    <a:ext uri="{9D8B030D-6E8A-4147-A177-3AD203B41FA5}">
                      <a16:colId xmlns:a16="http://schemas.microsoft.com/office/drawing/2014/main" val="2611037818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9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570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№па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Критерии анализа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Параметры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48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+mn-lt"/>
                        </a:rPr>
                        <a:t>Методический контент урока с опорой на компетенции, необходимые для формирования  читательской грамотности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Не владеет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В стадии развития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Компетентен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1755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  <a:latin typeface="+mn-lt"/>
                        </a:rPr>
                        <a:t>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+mn-lt"/>
                        </a:rPr>
                        <a:t>Виды деятельности обучающихся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+mn-lt"/>
                        </a:rPr>
                        <a:t>Находят в тесте информацию</a:t>
                      </a:r>
                    </a:p>
                    <a:p>
                      <a:r>
                        <a:rPr lang="ru-RU" sz="1500" dirty="0">
                          <a:latin typeface="+mn-lt"/>
                        </a:rPr>
                        <a:t>Определяют место, где содержится искомая информация</a:t>
                      </a:r>
                    </a:p>
                    <a:p>
                      <a:r>
                        <a:rPr lang="ru-RU" sz="1500" dirty="0">
                          <a:latin typeface="+mn-lt"/>
                        </a:rPr>
                        <a:t>Находят и извлекают несколько единиц информации в одном</a:t>
                      </a:r>
                      <a:r>
                        <a:rPr lang="ru-RU" sz="1500" baseline="0" dirty="0">
                          <a:latin typeface="+mn-lt"/>
                        </a:rPr>
                        <a:t> фрагменте текста или во множественном тексте</a:t>
                      </a:r>
                      <a:endParaRPr lang="ru-RU" sz="1500" dirty="0">
                        <a:latin typeface="+mn-lt"/>
                      </a:endParaRPr>
                    </a:p>
                    <a:p>
                      <a:r>
                        <a:rPr lang="ru-RU" sz="1500" dirty="0">
                          <a:latin typeface="+mn-lt"/>
                        </a:rPr>
                        <a:t>Определяют</a:t>
                      </a:r>
                      <a:r>
                        <a:rPr lang="ru-RU" sz="1500" baseline="0" dirty="0">
                          <a:latin typeface="+mn-lt"/>
                        </a:rPr>
                        <a:t> последовательность событий</a:t>
                      </a:r>
                    </a:p>
                    <a:p>
                      <a:r>
                        <a:rPr lang="ru-RU" sz="1500" baseline="0" dirty="0">
                          <a:latin typeface="+mn-lt"/>
                        </a:rPr>
                        <a:t>Формулируют выводы</a:t>
                      </a:r>
                    </a:p>
                    <a:p>
                      <a:r>
                        <a:rPr lang="ru-RU" sz="1500" b="1" baseline="0" dirty="0">
                          <a:solidFill>
                            <a:srgbClr val="C00000"/>
                          </a:solidFill>
                          <a:latin typeface="+mn-lt"/>
                        </a:rPr>
                        <a:t>Определяют значение неизвестного слова, работают со словарями (2 группа умений)</a:t>
                      </a:r>
                    </a:p>
                    <a:p>
                      <a:r>
                        <a:rPr lang="ru-RU" sz="1500" baseline="0" dirty="0">
                          <a:latin typeface="+mn-lt"/>
                        </a:rPr>
                        <a:t>Преобразовывают информацию из одной знаковой системы в другую и т.д.</a:t>
                      </a:r>
                    </a:p>
                    <a:p>
                      <a:r>
                        <a:rPr lang="ru-RU" sz="1500" baseline="0" dirty="0">
                          <a:latin typeface="+mn-lt"/>
                        </a:rPr>
                        <a:t>Оценивают полноту, достоверность информации</a:t>
                      </a:r>
                      <a:endParaRPr lang="ru-RU" sz="15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106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  <a:latin typeface="+mn-lt"/>
                        </a:rPr>
                        <a:t>10.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latin typeface="+mn-lt"/>
                          <a:cs typeface="Arial" panose="020B0604020202020204" pitchFamily="34" charset="0"/>
                        </a:rPr>
                        <a:t>Использование дифференцированных и индивидуальных заданий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5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235615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07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9456" y="116712"/>
            <a:ext cx="1123324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PISA. </a:t>
            </a:r>
            <a:r>
              <a:rPr lang="ru-RU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Определение </a:t>
            </a:r>
            <a:r>
              <a:rPr lang="ru-RU" sz="2133" b="1" dirty="0">
                <a:solidFill>
                  <a:srgbClr val="C00000"/>
                </a:solidFill>
                <a:latin typeface="PT Sans" panose="020B0503020203020204" pitchFamily="34" charset="-52"/>
              </a:rPr>
              <a:t>читательской</a:t>
            </a:r>
            <a:r>
              <a:rPr lang="ru-RU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 грамотности</a:t>
            </a:r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01D2CA5E-545A-42C0-BBF6-8D8CAE566D24}"/>
              </a:ext>
            </a:extLst>
          </p:cNvPr>
          <p:cNvSpPr txBox="1">
            <a:spLocks/>
          </p:cNvSpPr>
          <p:nvPr/>
        </p:nvSpPr>
        <p:spPr>
          <a:xfrm>
            <a:off x="2635506" y="1628800"/>
            <a:ext cx="9394499" cy="136858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Читательская грамотность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−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знания.</a:t>
            </a:r>
          </a:p>
        </p:txBody>
      </p:sp>
      <p:pic>
        <p:nvPicPr>
          <p:cNvPr id="12" name="Picture 2" descr="Мониторинг оценки качества образования в школе PISA">
            <a:extLst>
              <a:ext uri="{FF2B5EF4-FFF2-40B4-BE49-F238E27FC236}">
                <a16:creationId xmlns:a16="http://schemas.microsoft.com/office/drawing/2014/main" id="{B84DECB3-7FDD-4E86-8AEF-770D8D7EA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30" y="1774537"/>
            <a:ext cx="883377" cy="139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41C8D23B-042C-4541-8100-77963C238A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971149"/>
              </p:ext>
            </p:extLst>
          </p:nvPr>
        </p:nvGraphicFramePr>
        <p:xfrm>
          <a:off x="831680" y="3148837"/>
          <a:ext cx="11385000" cy="297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932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222829"/>
            <a:ext cx="10801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D1C342C-66C9-4095-BD97-57CA54AF4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389363"/>
              </p:ext>
            </p:extLst>
          </p:nvPr>
        </p:nvGraphicFramePr>
        <p:xfrm>
          <a:off x="1374903" y="764704"/>
          <a:ext cx="10590550" cy="49486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9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774">
                  <a:extLst>
                    <a:ext uri="{9D8B030D-6E8A-4147-A177-3AD203B41FA5}">
                      <a16:colId xmlns:a16="http://schemas.microsoft.com/office/drawing/2014/main" val="2611037818"/>
                    </a:ext>
                  </a:extLst>
                </a:gridCol>
                <a:gridCol w="4176463">
                  <a:extLst>
                    <a:ext uri="{9D8B030D-6E8A-4147-A177-3AD203B41FA5}">
                      <a16:colId xmlns:a16="http://schemas.microsoft.com/office/drawing/2014/main" val="133427094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9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208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Критерии анализа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Параметры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Методический контент урока с опорой на компетенции, необходимые для формирования  читательской грамотности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Не владеет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В стадии развития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Компетентен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47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11.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cs typeface="Arial" panose="020B0604020202020204" pitchFamily="34" charset="0"/>
                        </a:rPr>
                        <a:t>Оценочная деятельность</a:t>
                      </a:r>
                      <a:endParaRPr lang="ru-RU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347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12.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Формы организации учебной деятельности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356158"/>
                  </a:ext>
                </a:extLst>
              </a:tr>
              <a:tr h="576933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13.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Виды контроля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1447883"/>
                  </a:ext>
                </a:extLst>
              </a:tr>
              <a:tr h="108174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14.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Реализация воспитательной направленности  урок</a:t>
                      </a:r>
                      <a:r>
                        <a:rPr lang="ru-RU" sz="1400" dirty="0">
                          <a:latin typeface="+mn-lt"/>
                        </a:rPr>
                        <a:t>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473159"/>
                  </a:ext>
                </a:extLst>
              </a:tr>
              <a:tr h="408661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15.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Выводы и рекомендации по уроку</a:t>
                      </a:r>
                    </a:p>
                    <a:p>
                      <a:endParaRPr lang="ru-RU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06750824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24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0596" y="183073"/>
            <a:ext cx="10538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549F"/>
                </a:solidFill>
                <a:latin typeface="PT Sans" panose="020B0503020203020204" pitchFamily="34" charset="-52"/>
              </a:rPr>
              <a:t>Проектирование и анализ урока (с позиций формирования читательской грамотности)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0E096EC-8A36-492C-9968-1C14C7E02FFF}"/>
              </a:ext>
            </a:extLst>
          </p:cNvPr>
          <p:cNvSpPr txBox="1"/>
          <p:nvPr/>
        </p:nvSpPr>
        <p:spPr>
          <a:xfrm>
            <a:off x="1463908" y="1469200"/>
            <a:ext cx="10388700" cy="265136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42644">
              <a:lnSpc>
                <a:spcPct val="120600"/>
              </a:lnSpc>
              <a:spcBef>
                <a:spcPts val="90"/>
              </a:spcBef>
            </a:pPr>
            <a:r>
              <a:rPr lang="ru-RU" sz="2400" spc="145" dirty="0">
                <a:latin typeface="Arial" pitchFamily="34" charset="0"/>
                <a:cs typeface="Arial" pitchFamily="34" charset="0"/>
              </a:rPr>
              <a:t>Представленная схема анализа урока – это </a:t>
            </a:r>
            <a:r>
              <a:rPr lang="ru-RU" sz="2400" b="1" spc="14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методическая модель урока</a:t>
            </a:r>
            <a:r>
              <a:rPr lang="ru-RU" sz="2400" spc="145" dirty="0">
                <a:latin typeface="Arial" pitchFamily="34" charset="0"/>
                <a:cs typeface="Arial" pitchFamily="34" charset="0"/>
              </a:rPr>
              <a:t> с опорой на компетенции, которые необходимы для формирования читательской грамотности как универсальной метапредметной дефиниции, которая повышает качество освоения каждого предмета школьной программы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019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20"/>
            <a:ext cx="8915400" cy="932180"/>
          </a:xfrm>
          <a:custGeom>
            <a:avLst/>
            <a:gdLst/>
            <a:ahLst/>
            <a:cxnLst/>
            <a:rect l="l" t="t" r="r" b="b"/>
            <a:pathLst>
              <a:path w="8915400" h="932180">
                <a:moveTo>
                  <a:pt x="8915400" y="0"/>
                </a:moveTo>
                <a:lnTo>
                  <a:pt x="0" y="0"/>
                </a:lnTo>
                <a:lnTo>
                  <a:pt x="0" y="931926"/>
                </a:lnTo>
                <a:lnTo>
                  <a:pt x="8915400" y="931926"/>
                </a:lnTo>
                <a:lnTo>
                  <a:pt x="8915400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756" y="203099"/>
            <a:ext cx="660932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800" b="1" spc="105" dirty="0">
                <a:solidFill>
                  <a:schemeClr val="bg1"/>
                </a:solidFill>
              </a:rPr>
              <a:t>Уроки учителей школ-участниц международного исследования </a:t>
            </a:r>
            <a:r>
              <a:rPr lang="en-US" sz="2800" b="1" spc="105" dirty="0">
                <a:solidFill>
                  <a:schemeClr val="bg1"/>
                </a:solidFill>
              </a:rPr>
              <a:t>PISA</a:t>
            </a:r>
            <a:endParaRPr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51384" y="1268760"/>
          <a:ext cx="108012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Фрагменты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292">
                <a:tc>
                  <a:txBody>
                    <a:bodyPr/>
                    <a:lstStyle/>
                    <a:p>
                      <a:pPr marL="0" marR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 урока: </a:t>
                      </a: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Виды сложноподчиненных предложений. Повторение. Работа с  текстом (в рамках Международной программы 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PISA</a:t>
                      </a:r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Задачи урока: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1. Способствовать формированию читательской грамотности учащихся,  умению   применять знания на практике, читать вдумчиво, извлекая из текста   информацию, нужную для функционирования в обществе, знать виды СПП, определять виды придаточных предложений по схемам;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 Совершенствовать речь учащихся, их способность рассуждать по заданной теме, умение конструировать текст и анализировать его.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Воспитывать умение правильно выражать свои мысли в устной и письменной форме.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Задачи на урок поставлены в контексте </a:t>
                      </a:r>
                      <a:r>
                        <a:rPr lang="en-US" sz="1600" b="0" spc="105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r>
                        <a:rPr lang="ru-RU" sz="1600" b="0" spc="105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Отсюда вытекают и разнообразные формы работы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9DFB86E-438C-A20D-B22F-B220AE2D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06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20"/>
            <a:ext cx="8915400" cy="932180"/>
          </a:xfrm>
          <a:custGeom>
            <a:avLst/>
            <a:gdLst/>
            <a:ahLst/>
            <a:cxnLst/>
            <a:rect l="l" t="t" r="r" b="b"/>
            <a:pathLst>
              <a:path w="8915400" h="932180">
                <a:moveTo>
                  <a:pt x="8915400" y="0"/>
                </a:moveTo>
                <a:lnTo>
                  <a:pt x="0" y="0"/>
                </a:lnTo>
                <a:lnTo>
                  <a:pt x="0" y="931926"/>
                </a:lnTo>
                <a:lnTo>
                  <a:pt x="8915400" y="931926"/>
                </a:lnTo>
                <a:lnTo>
                  <a:pt x="8915400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756" y="203099"/>
            <a:ext cx="660932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800" b="1" spc="105" dirty="0">
                <a:solidFill>
                  <a:schemeClr val="bg1"/>
                </a:solidFill>
              </a:rPr>
              <a:t>Уроки учителей школ-участниц международного исследования </a:t>
            </a:r>
            <a:r>
              <a:rPr lang="en-US" sz="2800" b="1" spc="105" dirty="0">
                <a:solidFill>
                  <a:schemeClr val="bg1"/>
                </a:solidFill>
              </a:rPr>
              <a:t>PISA</a:t>
            </a:r>
            <a:endParaRPr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1344" y="1334449"/>
          <a:ext cx="11809312" cy="7395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900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Фрагменты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6591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Актуализация знаний и осуществление первичного действия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Перед вами предложения, определите вид придаточного.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1.Когда я слышу слово “Родина”, вспоминаю свой дом.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(СПП с придаточным времени)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2.Я знаю, что будущее России прекрасно. 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(СПП с придаточным изъяснительным)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3.Там, где прошли ожесточенные бои, воздвигнуты обелиски. 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(СПП с придаточным места)</a:t>
                      </a:r>
                    </a:p>
                    <a:p>
                      <a:r>
                        <a:rPr lang="ru-RU" sz="1400" b="1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Работа с текстом.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1.Я родился и детские годы провёл в деревне. 2. Отец завещал мне, чтобы я всегда помнил о своих корнях. 3. Но городская жизнь так затягивает, что некогда и вспомнить об отчем доме. 4. Лишь во сне я видел, как колышутся на ветру тяжёлые колосья пшеницы, как светятся звезды на ночном небе. 5. Да, длинна дорога, которая ведёт к родному дому. 6.Но всякий, кто видел поле с созревшей пшеницей, никогда не забудет это море золота и захочет хоть раз ещё вдохнуть его запах. 7.А пшеница горит так ярко, что глазам становится больно. 8. С автобуса мы сошли там, где заросли черёмухи граничили с полем. 9. На горизонте, где кончалась пшеница, виднелась деревня. 10.Запах полевых ромашек, с тех пор как я расстался с деревней, порой чудился мне в букете оранжерейных цветов. 11.Если земля позовет чуть громче, не усидеть в бетоне города родившемуся среди лесов и полей.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(18)Человеку важно знать свои корни – отдельному человеку, семье, народу – тогда и воздух, которым мы дышим, будет целебен и вкусен, дороже будет взрастившая нас земля, легче будет почувствовать назначение и смысл человеческой жизни.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(19)Без прошлого невозможно ни понять хорошо, ни оценить по достоинству настоящего. (20)Дерево нашей Родины – одно целое: зелёная крона и корни, глубоко уходящие в землю.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(21) С детской игрушки, с народной сказки, с первой школьной беседы об окружающем мире… (22)Представление о Родине у человека должно складываться из прошлого и настоящего. (23)Только при этом условии вырастет человек, способный заглянуть в завтра, способный гордиться своим Отечеством, верить в него, защищать его…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(24) Человек должен вырастать сыном своей страны.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(25)Совершая дела великие, мы должны знать, откуда пошли и откуда всё начиналось. (26)Дела наши в совокупности с прошлым, в совокупности с окружающим миром природы и огнём домашнего очага выражаются дорогим словом ОТЕЧЕСТВО.</a:t>
                      </a:r>
                    </a:p>
                    <a:p>
                      <a:endParaRPr lang="ru-RU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Весь текстовый материал урока подчинен одной теме!!!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Отбор содержания текстов должен производиться с учетом основных направлений воспитательной деятельности, обеспечения личностных результатов школьников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EE6A58-D1BE-019C-2108-7008CC5C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168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20"/>
            <a:ext cx="8915400" cy="932180"/>
          </a:xfrm>
          <a:custGeom>
            <a:avLst/>
            <a:gdLst/>
            <a:ahLst/>
            <a:cxnLst/>
            <a:rect l="l" t="t" r="r" b="b"/>
            <a:pathLst>
              <a:path w="8915400" h="932180">
                <a:moveTo>
                  <a:pt x="8915400" y="0"/>
                </a:moveTo>
                <a:lnTo>
                  <a:pt x="0" y="0"/>
                </a:lnTo>
                <a:lnTo>
                  <a:pt x="0" y="931926"/>
                </a:lnTo>
                <a:lnTo>
                  <a:pt x="8915400" y="931926"/>
                </a:lnTo>
                <a:lnTo>
                  <a:pt x="8915400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756" y="203099"/>
            <a:ext cx="660932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800" b="1" spc="105" dirty="0">
                <a:solidFill>
                  <a:schemeClr val="bg1"/>
                </a:solidFill>
              </a:rPr>
              <a:t>Уроки учителей школ-участниц международного исследования </a:t>
            </a:r>
            <a:r>
              <a:rPr lang="en-US" sz="2800" b="1" spc="105" dirty="0">
                <a:solidFill>
                  <a:schemeClr val="bg1"/>
                </a:solidFill>
              </a:rPr>
              <a:t>PISA</a:t>
            </a:r>
            <a:endParaRPr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7368" y="1334449"/>
          <a:ext cx="11593288" cy="4960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27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Фрагменты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588">
                <a:tc>
                  <a:txBody>
                    <a:bodyPr/>
                    <a:lstStyle/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 и задания</a:t>
                      </a:r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О </a:t>
                      </a:r>
                      <a:r>
                        <a:rPr lang="ru-RU" sz="1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чѐм</a:t>
                      </a:r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этот текст? Выбери правильный вариант ответа. 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Мы должны знать , откуда все начиналось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Это текст о человеке, забывшем свою родину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Это текст о   природе </a:t>
                      </a:r>
                    </a:p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Критерии оценивания: 0-1 балл</a:t>
                      </a:r>
                      <a:endParaRPr lang="ru-RU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3.В каких предложениях передается любовь к родине.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. Отец завещал мне, чтобы я всегда помнил о своих корнях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А пшеница горит так ярко, что глазам становится больно.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Если земля позовет чуть громче, не усидеть в бетоне города родившемуся среди лесов и полей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Человеку важно знать свои корни</a:t>
                      </a:r>
                    </a:p>
                    <a:p>
                      <a:r>
                        <a:rPr lang="ru-RU" sz="1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Критерии оценивания: 0-2 балла</a:t>
                      </a:r>
                      <a:endParaRPr lang="ru-RU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Оценочная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деятельность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осуществляется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соответствии с рекомендациями международных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исследований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134E09-32FE-3A27-4CBD-94AE1E13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647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20"/>
            <a:ext cx="8915400" cy="932180"/>
          </a:xfrm>
          <a:custGeom>
            <a:avLst/>
            <a:gdLst/>
            <a:ahLst/>
            <a:cxnLst/>
            <a:rect l="l" t="t" r="r" b="b"/>
            <a:pathLst>
              <a:path w="8915400" h="932180">
                <a:moveTo>
                  <a:pt x="8915400" y="0"/>
                </a:moveTo>
                <a:lnTo>
                  <a:pt x="0" y="0"/>
                </a:lnTo>
                <a:lnTo>
                  <a:pt x="0" y="931926"/>
                </a:lnTo>
                <a:lnTo>
                  <a:pt x="8915400" y="931926"/>
                </a:lnTo>
                <a:lnTo>
                  <a:pt x="8915400" y="0"/>
                </a:lnTo>
                <a:close/>
              </a:path>
            </a:pathLst>
          </a:custGeom>
          <a:solidFill>
            <a:srgbClr val="1B3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756" y="203099"/>
            <a:ext cx="660932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800" b="1" spc="105" dirty="0">
                <a:solidFill>
                  <a:schemeClr val="bg1"/>
                </a:solidFill>
              </a:rPr>
              <a:t>Уроки учителей школ-участниц международного исследования </a:t>
            </a:r>
            <a:r>
              <a:rPr lang="en-US" sz="2800" b="1" spc="105" dirty="0">
                <a:solidFill>
                  <a:schemeClr val="bg1"/>
                </a:solidFill>
              </a:rPr>
              <a:t>PISA</a:t>
            </a:r>
            <a:endParaRPr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1344" y="1234440"/>
          <a:ext cx="11593288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27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Фрагменты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58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следующему заданию мы применим стратегию </a:t>
                      </a: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«Бортовой журнал».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ваших столах таблицы с вопросами. Ваша задача: напротив каждого утверждения поставить галочку в нужную графу.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 Поставь значок v в нужную графу 	неверно           верно	нет информации в тексте 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1.Я родился и детские годы провёл в деревне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2.С электрички мы сошли там, где заросли черёмухи граничили с полем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3.Дерево нашей Родины – одно целое: зелёная крона и корни, глубоко уходящие в землю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4.Представление о Родине у человека должно складываться из прошлого и будущего.</a:t>
                      </a:r>
                    </a:p>
                    <a:p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Найдите в тексте по данным схемам предложения и определите  вид СПП.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1) [‒ = ], ( чтобы…)    предложение №2 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Отец завещал мне, чтобы я всегда помнил о своих корнях  ( СПП с придаточным изъяснительным)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2) [‒ = ], ( которая…)  предложение №5 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Да, длинна дорога, которая ведёт к родному дому  (СПП с придаточным определительным)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3) ( если….),  [.. = ]- предложение №11  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земля позовет чуть громче, не усидеть в бетоне города родившемуся среди лесов и полей.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 СПП с придаточным обстоятельственным условия)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Критерии оценивания:  за каждое правильно найденное предложение – 1 балл, определение вида СПП – 1 балл.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Технологичность урока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Разнообразные виды заданий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Заключительное слово учителя</a:t>
                      </a:r>
                    </a:p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Мне очень хочется, чтобы вы всегда помнили, на какой земле вы родились, помнили, что у вас есть обязанности перед этой великой красивейшей землёй в мире, которую зовут родиной.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Домашнее задание. </a:t>
                      </a: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Написать сочинение-рассуждение «Что значит любовь к Родине?»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9574D09-DCE8-6EFD-4D16-6C8F0598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244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286468" y="116712"/>
            <a:ext cx="9793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Возможности внеурочной деятельности для развития читательской грамотности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E09F4-9491-42A4-B1C4-11201A4B8D5B}"/>
              </a:ext>
            </a:extLst>
          </p:cNvPr>
          <p:cNvSpPr txBox="1"/>
          <p:nvPr/>
        </p:nvSpPr>
        <p:spPr>
          <a:xfrm>
            <a:off x="1293053" y="1052736"/>
            <a:ext cx="10454952" cy="5542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3" marR="6773">
              <a:lnSpc>
                <a:spcPct val="114199"/>
              </a:lnSpc>
              <a:spcBef>
                <a:spcPts val="133"/>
              </a:spcBef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spc="-13" dirty="0">
                <a:solidFill>
                  <a:srgbClr val="00448C"/>
                </a:solidFill>
                <a:latin typeface="Arial"/>
                <a:cs typeface="Arial"/>
              </a:rPr>
              <a:t>Работа с затруднениями школьников в освоении читательской грамотности, которые «не вписываются» в рамки учебных предметов:</a:t>
            </a:r>
          </a:p>
          <a:p>
            <a:pPr marL="302683" marR="6773" indent="-285750">
              <a:lnSpc>
                <a:spcPct val="114199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spc="-13" dirty="0">
                <a:latin typeface="Arial"/>
                <a:cs typeface="Arial"/>
              </a:rPr>
              <a:t>Трудность с пониманием текстов, не похожих на учебные: тех, где информации больше, чем нужно для решения задачи, и текстов «повседневности» (инструкция, объявление, чаты, форумы, страницы сайтов и проч.), сложных противоречивых текстов современности.</a:t>
            </a:r>
          </a:p>
          <a:p>
            <a:pPr marL="302683" marR="6773" indent="-285750">
              <a:lnSpc>
                <a:spcPct val="114199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spc="-13" dirty="0">
                <a:latin typeface="Arial"/>
                <a:cs typeface="Arial"/>
              </a:rPr>
              <a:t> Трудность с чтением и пониманием множественных текстов, при чтении которых необходимо обобщать и интерпретировать информацию из нескольких отличающихся источников.</a:t>
            </a:r>
          </a:p>
          <a:p>
            <a:pPr marL="302683" marR="6773" indent="-285750">
              <a:lnSpc>
                <a:spcPct val="114199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spc="-13" dirty="0">
                <a:latin typeface="Arial"/>
                <a:cs typeface="Arial"/>
              </a:rPr>
              <a:t> Формирование умений критически оценивать информацию, определять ее качество и надежность, обнаруживать и устранять противоречия, применять полученную информацию при решении широкого круга задач.</a:t>
            </a:r>
          </a:p>
          <a:p>
            <a:pPr marL="302683" marR="6773" indent="-285750">
              <a:lnSpc>
                <a:spcPct val="114199"/>
              </a:lnSpc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spc="-13" dirty="0">
                <a:latin typeface="Arial"/>
                <a:cs typeface="Arial"/>
              </a:rPr>
              <a:t> Формирование умений при чтении электронных текстов: уметь пользоваться поисковыми системами, работать с меню, ссылками, вкладками, с функциями постраничного просмотра и прокрутки, чтобы получать доступ к нужным им текстам.</a:t>
            </a:r>
          </a:p>
          <a:p>
            <a:pPr marL="16933" marR="6773" algn="ctr">
              <a:lnSpc>
                <a:spcPct val="114199"/>
              </a:lnSpc>
              <a:spcBef>
                <a:spcPts val="133"/>
              </a:spcBef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endParaRPr lang="ru-RU" b="1" spc="-13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6933" marR="6773" algn="ctr">
              <a:lnSpc>
                <a:spcPct val="114199"/>
              </a:lnSpc>
              <a:spcBef>
                <a:spcPts val="133"/>
              </a:spcBef>
              <a:tabLst>
                <a:tab pos="2373147" algn="l"/>
                <a:tab pos="7213420" algn="l"/>
                <a:tab pos="7928835" algn="l"/>
                <a:tab pos="9229281" algn="l"/>
              </a:tabLst>
            </a:pPr>
            <a:r>
              <a:rPr lang="ru-RU" b="1" spc="-13" dirty="0">
                <a:solidFill>
                  <a:srgbClr val="C00000"/>
                </a:solidFill>
                <a:latin typeface="Arial"/>
                <a:cs typeface="Arial"/>
              </a:rPr>
              <a:t>!!!За счет внеурочной деятельности мы усиливаем навыки, которые школьники приобретают в ходе изучения предмета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  <a:spcAft>
                <a:spcPts val="800"/>
              </a:spcAft>
              <a:buSzPct val="95833"/>
              <a:tabLst>
                <a:tab pos="255904" algn="l"/>
              </a:tabLst>
            </a:pPr>
            <a:endParaRPr lang="ru-RU" sz="2000" spc="-8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5C0A0B-C4F8-EC64-1830-6E5B26C0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70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Общероссийская оценка функциональной грамотности по модели PISA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AEB6FD-F8BE-4D6E-8907-30657D0FFF37}"/>
              </a:ext>
            </a:extLst>
          </p:cNvPr>
          <p:cNvSpPr txBox="1"/>
          <p:nvPr/>
        </p:nvSpPr>
        <p:spPr>
          <a:xfrm>
            <a:off x="1419577" y="2700705"/>
            <a:ext cx="10388700" cy="3795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spc="-85" dirty="0">
                <a:latin typeface="Arial" panose="020B0604020202020204" pitchFamily="34" charset="0"/>
                <a:cs typeface="Arial" panose="020B0604020202020204" pitchFamily="34" charset="0"/>
              </a:rPr>
              <a:t>На уроке необходимо работать не только с выверенными  текстами учебника, но и с современными текстами «повседневности».</a:t>
            </a:r>
          </a:p>
          <a:p>
            <a:pPr>
              <a:defRPr/>
            </a:pPr>
            <a:endParaRPr lang="ru-RU" sz="1600" spc="-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spc="-85" dirty="0">
                <a:latin typeface="Arial" panose="020B0604020202020204" pitchFamily="34" charset="0"/>
                <a:cs typeface="Arial" panose="020B0604020202020204" pitchFamily="34" charset="0"/>
              </a:rPr>
              <a:t>На разных уроках необходимо поговорить о том, какие этапы  подготовки и проверки проходит информация в серьезных изданиях, для чего нужны рецензии, каковы последствия  публикации ложных фактов, поспешных выводов: на что  нужно обращать внимание при отборе информации.</a:t>
            </a:r>
          </a:p>
          <a:p>
            <a:pPr>
              <a:defRPr/>
            </a:pPr>
            <a:endParaRPr lang="ru-RU" sz="1600" spc="-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Характерные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0" dirty="0">
                <a:latin typeface="Arial" panose="020B0604020202020204" pitchFamily="34" charset="0"/>
                <a:cs typeface="Arial" panose="020B0604020202020204" pitchFamily="34" charset="0"/>
              </a:rPr>
              <a:t>точки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зрения,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высказанные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ответах,</a:t>
            </a:r>
            <a:r>
              <a:rPr lang="ru-RU"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ключевые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разночтения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выносятся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обезличенном</a:t>
            </a:r>
            <a:r>
              <a:rPr lang="ru-RU" sz="1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виде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поле</a:t>
            </a:r>
            <a:r>
              <a:rPr lang="ru-RU"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обсуждения: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распечатанном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виде,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spc="-5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5" dirty="0">
                <a:latin typeface="Arial" panose="020B0604020202020204" pitchFamily="34" charset="0"/>
                <a:cs typeface="Arial" panose="020B0604020202020204" pitchFamily="34" charset="0"/>
              </a:rPr>
              <a:t>доску,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экран,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чат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60" dirty="0">
                <a:latin typeface="Arial" panose="020B0604020202020204" pitchFamily="34" charset="0"/>
                <a:cs typeface="Arial" panose="020B0604020202020204" pitchFamily="34" charset="0"/>
              </a:rPr>
              <a:t>т.д.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Относительно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них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нужно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30" dirty="0">
                <a:latin typeface="Arial" panose="020B0604020202020204" pitchFamily="34" charset="0"/>
                <a:cs typeface="Arial" panose="020B0604020202020204" pitchFamily="34" charset="0"/>
              </a:rPr>
              <a:t>высказать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свое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мнение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обосновать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30" dirty="0"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обсуждении,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дебатах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525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45" dirty="0">
                <a:latin typeface="Arial" panose="020B0604020202020204" pitchFamily="34" charset="0"/>
                <a:cs typeface="Arial" panose="020B0604020202020204" pitchFamily="34" charset="0"/>
              </a:rPr>
              <a:t>так,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30" dirty="0">
                <a:latin typeface="Arial" panose="020B0604020202020204" pitchFamily="34" charset="0"/>
                <a:cs typeface="Arial" panose="020B0604020202020204" pitchFamily="34" charset="0"/>
              </a:rPr>
              <a:t>каждый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35" dirty="0">
                <a:latin typeface="Arial" panose="020B0604020202020204" pitchFamily="34" charset="0"/>
                <a:cs typeface="Arial" panose="020B0604020202020204" pitchFamily="34" charset="0"/>
              </a:rPr>
              <a:t>тезис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spc="-5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30" dirty="0">
                <a:latin typeface="Arial" panose="020B0604020202020204" pitchFamily="34" charset="0"/>
                <a:cs typeface="Arial" panose="020B0604020202020204" pitchFamily="34" charset="0"/>
              </a:rPr>
              <a:t>каждый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довод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контрдовод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5" dirty="0">
                <a:latin typeface="Arial" panose="020B0604020202020204" pitchFamily="34" charset="0"/>
                <a:cs typeface="Arial" panose="020B0604020202020204" pitchFamily="34" charset="0"/>
              </a:rPr>
              <a:t>были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0" dirty="0">
                <a:latin typeface="Arial" panose="020B0604020202020204" pitchFamily="34" charset="0"/>
                <a:cs typeface="Arial" panose="020B0604020202020204" pitchFamily="34" charset="0"/>
              </a:rPr>
              <a:t>взвешены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оценены,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0" dirty="0">
                <a:latin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lang="ru-RU" sz="1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готовых учительских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25" dirty="0">
                <a:latin typeface="Arial" panose="020B0604020202020204" pitchFamily="34" charset="0"/>
                <a:cs typeface="Arial" panose="020B0604020202020204" pitchFamily="34" charset="0"/>
              </a:rPr>
              <a:t>оценок: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latin typeface="Arial" panose="020B0604020202020204" pitchFamily="34" charset="0"/>
                <a:cs typeface="Arial" panose="020B0604020202020204" pitchFamily="34" charset="0"/>
              </a:rPr>
              <a:t>«неверно»,</a:t>
            </a:r>
            <a:r>
              <a:rPr lang="ru-RU" sz="1600" spc="-5" dirty="0">
                <a:latin typeface="Arial" panose="020B0604020202020204" pitchFamily="34" charset="0"/>
                <a:cs typeface="Arial" panose="020B0604020202020204" pitchFamily="34" charset="0"/>
              </a:rPr>
              <a:t> «правильно»,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«отлично»</a:t>
            </a:r>
            <a:r>
              <a:rPr lang="ru-RU" sz="1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5" dirty="0">
                <a:latin typeface="Arial" panose="020B0604020202020204" pitchFamily="34" charset="0"/>
                <a:cs typeface="Arial" panose="020B0604020202020204" pitchFamily="34" charset="0"/>
              </a:rPr>
              <a:t>пр.</a:t>
            </a:r>
          </a:p>
          <a:p>
            <a:pPr>
              <a:defRPr/>
            </a:pPr>
            <a:endParaRPr lang="ru-RU" sz="1600" spc="-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220979">
              <a:spcBef>
                <a:spcPts val="994"/>
              </a:spcBef>
              <a:tabLst>
                <a:tab pos="527685" algn="l"/>
                <a:tab pos="528320" algn="l"/>
              </a:tabLst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5B6BA8-21C4-4942-8C57-1CB85798E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5896" y="908720"/>
            <a:ext cx="1738618" cy="17386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84C927-BE9C-423C-9042-F9EA49B6BBD8}"/>
              </a:ext>
            </a:extLst>
          </p:cNvPr>
          <p:cNvSpPr txBox="1"/>
          <p:nvPr/>
        </p:nvSpPr>
        <p:spPr>
          <a:xfrm>
            <a:off x="3244514" y="1328121"/>
            <a:ext cx="88007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spc="-8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2000" b="1" spc="-4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методы,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  <a:r>
              <a:rPr lang="ru-RU" sz="2000" b="1" spc="-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spc="-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приемы </a:t>
            </a:r>
            <a:r>
              <a:rPr lang="ru-RU" sz="2000" b="1" spc="-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</a:t>
            </a:r>
            <a:r>
              <a:rPr lang="ru-RU" sz="2000" b="1" spc="-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обучающимися </a:t>
            </a:r>
            <a:r>
              <a:rPr lang="ru-RU" sz="2000" b="1" spc="-6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sz="2000" b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рекомендовать </a:t>
            </a:r>
            <a:r>
              <a:rPr lang="ru-RU" sz="2000" b="1" spc="-10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sz="2000" b="1" spc="-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эффективные </a:t>
            </a:r>
            <a:r>
              <a:rPr lang="ru-RU" sz="2000" b="1" spc="-7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2000" b="1" spc="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формировании</a:t>
            </a:r>
            <a:r>
              <a:rPr lang="ru-RU" sz="2000" b="1" spc="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читательской</a:t>
            </a:r>
            <a:r>
              <a:rPr lang="ru-RU" sz="2000" b="1" spc="8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грамотности?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BAF171B-809A-24C7-2392-9109646AA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120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F4173-4795-460B-8E9B-D6172026EDF9}"/>
              </a:ext>
            </a:extLst>
          </p:cNvPr>
          <p:cNvSpPr txBox="1"/>
          <p:nvPr/>
        </p:nvSpPr>
        <p:spPr>
          <a:xfrm>
            <a:off x="1391477" y="127899"/>
            <a:ext cx="979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549F"/>
                </a:solidFill>
                <a:latin typeface="PT Sans" panose="020B0503020203020204" pitchFamily="34" charset="-52"/>
              </a:rPr>
              <a:t>Общероссийская оценка функциональной грамотности по модели PISA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8E5A53-4233-466A-BA06-26E12A10F2CD}"/>
              </a:ext>
            </a:extLst>
          </p:cNvPr>
          <p:cNvSpPr txBox="1"/>
          <p:nvPr/>
        </p:nvSpPr>
        <p:spPr>
          <a:xfrm>
            <a:off x="1401688" y="764704"/>
            <a:ext cx="10454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tabLst>
                <a:tab pos="255904" algn="l"/>
              </a:tabLst>
            </a:pPr>
            <a:r>
              <a:rPr lang="ru-RU" sz="2000" b="1" spc="-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2000" b="1" spc="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работе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текстами</a:t>
            </a:r>
            <a:r>
              <a:rPr lang="ru-RU" sz="2000" b="1" spc="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r>
              <a:rPr lang="ru-RU" sz="2000" b="1" spc="5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задавать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вопросы,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помогают </a:t>
            </a:r>
            <a:r>
              <a:rPr lang="ru-RU" sz="2000" b="1" spc="-6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понять,</a:t>
            </a:r>
            <a:r>
              <a:rPr lang="ru-RU" sz="2000" b="1" spc="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2000" b="1" spc="1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b="1" spc="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тексте</a:t>
            </a:r>
            <a:r>
              <a:rPr lang="ru-RU" sz="20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</a:t>
            </a:r>
            <a:r>
              <a:rPr lang="ru-RU" sz="2000" b="1" spc="3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4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так»:</a:t>
            </a:r>
            <a:endParaRPr lang="ru-RU" sz="2000" b="1" spc="-85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73D4CBA-035C-412A-B7F1-E835CD1A1162}"/>
              </a:ext>
            </a:extLst>
          </p:cNvPr>
          <p:cNvGraphicFramePr/>
          <p:nvPr/>
        </p:nvGraphicFramePr>
        <p:xfrm>
          <a:off x="1487167" y="1438981"/>
          <a:ext cx="103211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772A24-F5AF-77EC-8022-880A8070F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93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SShafigullin\Desktop\Проекты\Брендбук\Гайдлайн\Презентация\презентация шаблон КФУ-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2"/>
          <a:stretch/>
        </p:blipFill>
        <p:spPr bwMode="auto">
          <a:xfrm>
            <a:off x="0" y="2381"/>
            <a:ext cx="12192000" cy="685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548680"/>
            <a:ext cx="1536171" cy="149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898;g89d9307d70_13_164"/>
          <p:cNvSpPr txBox="1"/>
          <p:nvPr/>
        </p:nvSpPr>
        <p:spPr>
          <a:xfrm>
            <a:off x="3023659" y="2015456"/>
            <a:ext cx="7872875" cy="13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SzPts val="5867"/>
            </a:pP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Спасибо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за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внимание</a:t>
            </a:r>
            <a:r>
              <a:rPr lang="en-US" sz="4800" b="1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!</a:t>
            </a:r>
            <a:endParaRPr sz="4800" b="1" dirty="0">
              <a:solidFill>
                <a:schemeClr val="bg1"/>
              </a:solidFill>
              <a:latin typeface="PT Sans" panose="020B0503020203020204" pitchFamily="34" charset="-52"/>
              <a:ea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7648" y="3342256"/>
            <a:ext cx="8736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PT Sans" panose="020B0503020203020204" pitchFamily="34" charset="-52"/>
              </a:rPr>
              <a:t>Волкова Ольга Валерьевна</a:t>
            </a:r>
          </a:p>
          <a:p>
            <a:r>
              <a:rPr lang="ru-RU" sz="1400" dirty="0">
                <a:solidFill>
                  <a:schemeClr val="bg1"/>
                </a:solidFill>
                <a:latin typeface="PT Sans" panose="020B0503020203020204" pitchFamily="34" charset="-52"/>
              </a:rPr>
              <a:t>доцент Приволжского межрегионального центра повышения квалификации и профессиональной переподготовки работников образования КФУ, </a:t>
            </a:r>
            <a:r>
              <a:rPr lang="ru-RU" sz="1400" dirty="0" err="1">
                <a:solidFill>
                  <a:schemeClr val="bg1"/>
                </a:solidFill>
                <a:latin typeface="PT Sans" panose="020B0503020203020204" pitchFamily="34" charset="-52"/>
              </a:rPr>
              <a:t>тьютор</a:t>
            </a:r>
            <a:r>
              <a:rPr lang="ru-RU" sz="1400" dirty="0">
                <a:solidFill>
                  <a:schemeClr val="bg1"/>
                </a:solidFill>
                <a:latin typeface="PT Sans" panose="020B0503020203020204" pitchFamily="34" charset="-52"/>
              </a:rPr>
              <a:t> Центра непрерывного повышения профессионального мастерства педагогических работников РТ КФУ, кандидат педагогических наук, доцент, федеральный эксперт мониторинга и оценки функциональной грамотности школьников по направлению «Читательская грамотность»,  заслуженный учитель Республики Татарстан</a:t>
            </a:r>
          </a:p>
          <a:p>
            <a:endParaRPr lang="ru-RU" sz="140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r>
              <a:rPr lang="ru-RU" sz="1400" dirty="0">
                <a:solidFill>
                  <a:schemeClr val="bg1"/>
                </a:solidFill>
                <a:latin typeface="PT Sans" panose="020B0503020203020204" pitchFamily="34" charset="-52"/>
              </a:rPr>
              <a:t>Контакты: 8 917 25 02 348</a:t>
            </a:r>
          </a:p>
          <a:p>
            <a:r>
              <a:rPr lang="ru-RU" sz="1400" dirty="0">
                <a:solidFill>
                  <a:schemeClr val="bg1"/>
                </a:solidFill>
                <a:latin typeface="PT Sans" panose="020B0503020203020204" pitchFamily="34" charset="-52"/>
              </a:rPr>
              <a:t>E-</a:t>
            </a:r>
            <a:r>
              <a:rPr lang="ru-RU" sz="1400" dirty="0" err="1">
                <a:solidFill>
                  <a:schemeClr val="bg1"/>
                </a:solidFill>
                <a:latin typeface="PT Sans" panose="020B0503020203020204" pitchFamily="34" charset="-52"/>
              </a:rPr>
              <a:t>mail</a:t>
            </a:r>
            <a:r>
              <a:rPr lang="ru-RU" sz="1400" dirty="0">
                <a:solidFill>
                  <a:schemeClr val="bg1"/>
                </a:solidFill>
                <a:latin typeface="PT Sans" panose="020B0503020203020204" pitchFamily="34" charset="-52"/>
              </a:rPr>
              <a:t>: volkova006@mail.ru</a:t>
            </a:r>
          </a:p>
          <a:p>
            <a:endParaRPr lang="ru-RU" sz="14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66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9456" y="116712"/>
            <a:ext cx="1123324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Читательские умения, характеризующие читательскую грамотность школьников</a:t>
            </a:r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4">
            <a:extLst>
              <a:ext uri="{FF2B5EF4-FFF2-40B4-BE49-F238E27FC236}">
                <a16:creationId xmlns:a16="http://schemas.microsoft.com/office/drawing/2014/main" id="{E5B6CF8F-A754-488A-A52B-09955FD43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746179"/>
              </p:ext>
            </p:extLst>
          </p:nvPr>
        </p:nvGraphicFramePr>
        <p:xfrm>
          <a:off x="1285316" y="958500"/>
          <a:ext cx="10536813" cy="54093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9348">
                  <a:extLst>
                    <a:ext uri="{9D8B030D-6E8A-4147-A177-3AD203B41FA5}">
                      <a16:colId xmlns:a16="http://schemas.microsoft.com/office/drawing/2014/main" val="3112582725"/>
                    </a:ext>
                  </a:extLst>
                </a:gridCol>
                <a:gridCol w="6267465">
                  <a:extLst>
                    <a:ext uri="{9D8B030D-6E8A-4147-A177-3AD203B41FA5}">
                      <a16:colId xmlns:a16="http://schemas.microsoft.com/office/drawing/2014/main" val="2068837773"/>
                    </a:ext>
                  </a:extLst>
                </a:gridCol>
              </a:tblGrid>
              <a:tr h="15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Группа читательских умений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Читательские умения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453377"/>
                  </a:ext>
                </a:extLst>
              </a:tr>
              <a:tr h="557335">
                <a:tc rowSpan="3"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Находить и извлекать информацию из текста</a:t>
                      </a:r>
                      <a:endParaRPr lang="ru-RU" sz="1800" i="1" kern="1200" dirty="0">
                        <a:solidFill>
                          <a:srgbClr val="00448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rgbClr val="00448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Определять место, где содержится искомая информация (фрагмент текста, гиперссылка, ссылка на сайт и т.д.)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344049"/>
                  </a:ext>
                </a:extLst>
              </a:tr>
              <a:tr h="8339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Выбирать и предъявлять конкретную информацию, запрашиваемую в вопросе; устанавливать буквальное или синонимическое соответствие между ключевыми словами вопроса и текста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641580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Находить и извлекать одну или несколько единиц информации, расположенных в одном фрагменте текста; находить и извлекать несколько единиц информации, расположенных в разных фрагментах текста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80721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Интегрировать и интерпретировать информацию текста</a:t>
                      </a:r>
                      <a:endParaRPr lang="ru-RU" sz="1800" i="1" dirty="0">
                        <a:solidFill>
                          <a:srgbClr val="00448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Понимать фактологическую информацию (сюжет, последовательность событий, определять тему, главную мысль/идею, назначение текста) и т. п.) и концептуальную информацию (авторскую позицию, коммуникативное намерение)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11203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Интегрировать и формулировать выводы (умозаключения) на основе обобщения отдельных частей текста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999488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Понимать значение неизвестного слова или выражения на основе контекста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459588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Преобразовывать информацию из одной знаковой системы в другую, используя таблицы, графики, рисунки и др.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7440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70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9456" y="116712"/>
            <a:ext cx="1123324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Читательские умения, характеризующие читательскую грамотность школьников</a:t>
            </a:r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4">
            <a:extLst>
              <a:ext uri="{FF2B5EF4-FFF2-40B4-BE49-F238E27FC236}">
                <a16:creationId xmlns:a16="http://schemas.microsoft.com/office/drawing/2014/main" id="{26BD7713-E72A-40C3-BA3E-1A17A41B4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98055"/>
              </p:ext>
            </p:extLst>
          </p:nvPr>
        </p:nvGraphicFramePr>
        <p:xfrm>
          <a:off x="1305297" y="1265874"/>
          <a:ext cx="10502979" cy="4442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4544">
                  <a:extLst>
                    <a:ext uri="{9D8B030D-6E8A-4147-A177-3AD203B41FA5}">
                      <a16:colId xmlns:a16="http://schemas.microsoft.com/office/drawing/2014/main" val="3112582725"/>
                    </a:ext>
                  </a:extLst>
                </a:gridCol>
                <a:gridCol w="6288435">
                  <a:extLst>
                    <a:ext uri="{9D8B030D-6E8A-4147-A177-3AD203B41FA5}">
                      <a16:colId xmlns:a16="http://schemas.microsoft.com/office/drawing/2014/main" val="20688377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Группа читательских умений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Читательские умения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453377"/>
                  </a:ext>
                </a:extLst>
              </a:tr>
              <a:tr h="547989">
                <a:tc rowSpan="6"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Осмысливать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оценивать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содержание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форму</a:t>
                      </a:r>
                      <a:r>
                        <a:rPr lang="ru-RU" sz="1800" b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текста</a:t>
                      </a:r>
                      <a:endParaRPr lang="ru-RU" sz="1800" kern="1200" dirty="0">
                        <a:solidFill>
                          <a:srgbClr val="00448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Оценивать содержание текста или его элементов (примеров, аргументов, иллюстраций и т.п.) относительно целей автора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344049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Оценивать форму текста (структуру,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стиль и т.д.), целесообразность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использованных автором приемов; обнаруживать иронию, юмор, различные оттенки смысла, выраженные словом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641580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Воспринимать изобразительно-выразительные средства языка в соответствии с их функцией в художественном произведении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807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Оценивать полноту, достоверность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информации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11203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Обнаруживать противоречия, содержащиеся в одном или нескольких текстах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999488"/>
                  </a:ext>
                </a:extLst>
              </a:tr>
              <a:tr h="770092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Высказывать и обосновывать собственную точку зрения по вопросу, обсуждаемому в тексте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45958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8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9456" y="116712"/>
            <a:ext cx="1123324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>
                <a:solidFill>
                  <a:srgbClr val="00549F"/>
                </a:solidFill>
                <a:latin typeface="PT Sans" panose="020B0503020203020204" pitchFamily="34" charset="-52"/>
              </a:rPr>
              <a:t>Читательские умения, характеризующие читательскую грамотность школьников</a:t>
            </a:r>
          </a:p>
        </p:txBody>
      </p:sp>
      <p:pic>
        <p:nvPicPr>
          <p:cNvPr id="7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102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4">
            <a:extLst>
              <a:ext uri="{FF2B5EF4-FFF2-40B4-BE49-F238E27FC236}">
                <a16:creationId xmlns:a16="http://schemas.microsoft.com/office/drawing/2014/main" id="{26BD7713-E72A-40C3-BA3E-1A17A41B4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3781"/>
              </p:ext>
            </p:extLst>
          </p:nvPr>
        </p:nvGraphicFramePr>
        <p:xfrm>
          <a:off x="1305297" y="1265874"/>
          <a:ext cx="10502979" cy="3919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4544">
                  <a:extLst>
                    <a:ext uri="{9D8B030D-6E8A-4147-A177-3AD203B41FA5}">
                      <a16:colId xmlns:a16="http://schemas.microsoft.com/office/drawing/2014/main" val="3112582725"/>
                    </a:ext>
                  </a:extLst>
                </a:gridCol>
                <a:gridCol w="6288435">
                  <a:extLst>
                    <a:ext uri="{9D8B030D-6E8A-4147-A177-3AD203B41FA5}">
                      <a16:colId xmlns:a16="http://schemas.microsoft.com/office/drawing/2014/main" val="2068837773"/>
                    </a:ext>
                  </a:extLst>
                </a:gridCol>
              </a:tblGrid>
              <a:tr h="292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Группа читательских умений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Читательские умения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453377"/>
                  </a:ext>
                </a:extLst>
              </a:tr>
              <a:tr h="547989">
                <a:tc rowSpan="5">
                  <a:txBody>
                    <a:bodyPr/>
                    <a:lstStyle/>
                    <a:p>
                      <a:r>
                        <a:rPr lang="ru-RU" sz="1800" b="1" i="1" kern="1200" dirty="0">
                          <a:solidFill>
                            <a:srgbClr val="00448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Использовать информацию из текста</a:t>
                      </a:r>
                      <a:endParaRPr lang="ru-RU" sz="1800" kern="1200" dirty="0">
                        <a:solidFill>
                          <a:srgbClr val="00448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Использовать информацию из текста для решения практической задачи, основываясь на тексте, без привлечения фоновых знаний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344049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Использовать информацию из текста для решения практической задачи с привлечением фоновых знаний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641580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Формулировать на основе полученной из текста информации собственную гипотезу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807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Прогнозировать события, течение процесса, результаты эксперимента на основе информации текста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11203"/>
                  </a:ext>
                </a:extLst>
              </a:tr>
              <a:tr h="385046">
                <a:tc v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Выявлять связь между прочитанным и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современной реальностью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/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999488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397D6-62A0-3173-E869-C1C9548687BD}"/>
              </a:ext>
            </a:extLst>
          </p:cNvPr>
          <p:cNvSpPr txBox="1"/>
          <p:nvPr/>
        </p:nvSpPr>
        <p:spPr>
          <a:xfrm>
            <a:off x="10626542" y="4788773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7" action="ppaction://hlinkfile"/>
              </a:rPr>
              <a:t>Уровни ЧГ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53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407AA70-D556-4A6E-9147-3A6C5C859390}"/>
              </a:ext>
            </a:extLst>
          </p:cNvPr>
          <p:cNvSpPr txBox="1">
            <a:spLocks/>
          </p:cNvSpPr>
          <p:nvPr/>
        </p:nvSpPr>
        <p:spPr bwMode="auto">
          <a:xfrm>
            <a:off x="263352" y="151978"/>
            <a:ext cx="11954924" cy="58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lvl="0" algn="just" eaLnBrk="1" fontAlgn="t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3B3E53"/>
                </a:solidFill>
                <a:latin typeface="Calibri"/>
              </a:rPr>
              <a:t>          </a:t>
            </a:r>
            <a:r>
              <a:rPr lang="ru-RU" sz="2000" b="1" dirty="0">
                <a:solidFill>
                  <a:srgbClr val="3B3E53"/>
                </a:solidFill>
                <a:latin typeface="Arial" pitchFamily="34" charset="0"/>
                <a:cs typeface="Arial" pitchFamily="34" charset="0"/>
              </a:rPr>
              <a:t>Диагностика читательской  грамотности в урочной и внеурочной деятельности</a:t>
            </a:r>
            <a:endParaRPr lang="ru-RU" sz="2000" dirty="0">
              <a:solidFill>
                <a:srgbClr val="3B3E53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6504" y="931178"/>
          <a:ext cx="10846963" cy="5756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9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4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Читательское умение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Методы контроля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500"/>
                        </a:spcBef>
                        <a:spcAft>
                          <a:spcPts val="150"/>
                        </a:spcAft>
                      </a:pPr>
                      <a:r>
                        <a:rPr lang="ru-RU" sz="1400" b="1" dirty="0">
                          <a:effectLst/>
                        </a:rPr>
                        <a:t>Нахождение и извлечение информации из текста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</a:rPr>
                        <a:t>1. Тестовая работа (задания с выбором ответа: единственного и множественного).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. Выполнить</a:t>
                      </a:r>
                      <a:r>
                        <a:rPr lang="ru-RU" sz="1300" b="1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навигацию по информационному пространству, чтобы извлечь один или несколько фрагментов информации (</a:t>
                      </a: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найти явную и скрытую информацию в прослушанном или прочитанном тексте).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 Извлечь</a:t>
                      </a:r>
                      <a:r>
                        <a:rPr lang="ru-RU" sz="1300" b="1" baseline="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информацию из различных источников, в том числе лингвистических словарей, справочной литературы.</a:t>
                      </a:r>
                      <a:endParaRPr lang="ru-RU" sz="13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Интеграция и интерпретация сообщения текста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1. Изложение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2. Сочинение: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2.1 сочинение-продолжение, где задача учащегося - развить сюжетную линию, начатую автором.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2.2 сочинение-отклик, в котором требуется высказать своё отношение к авторской позиции, обосновав её.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2.3 сочинение- рассуждение, в рамках которого необходимы детальнейший анализ и интерпретация текста. Именно они станут основой для абсолютно самостоятельного произведения, связанного с оригиналом лишь основными мыслями и положениями, о которых будет высказываться учащийся.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 Проанализировать </a:t>
                      </a:r>
                      <a:r>
                        <a:rPr lang="ru-RU" sz="13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несплошной</a:t>
                      </a:r>
                      <a:r>
                        <a:rPr lang="ru-RU" sz="13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текст (таблица, схема, диаграмма и </a:t>
                      </a:r>
                      <a:r>
                        <a:rPr lang="ru-RU" sz="13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др</a:t>
                      </a:r>
                      <a:r>
                        <a:rPr lang="ru-RU" sz="13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). Представить его содержание в виде текста. </a:t>
                      </a:r>
                      <a:endParaRPr lang="ru-RU" sz="13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9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500"/>
                        </a:spcBef>
                        <a:spcAft>
                          <a:spcPts val="150"/>
                        </a:spcAft>
                      </a:pPr>
                      <a:r>
                        <a:rPr lang="ru-RU" sz="1400" b="1" dirty="0">
                          <a:effectLst/>
                        </a:rPr>
                        <a:t>Осмысление и оценка сообщения текста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7030A0"/>
                          </a:solidFill>
                          <a:effectLst/>
                        </a:rPr>
                        <a:t>1. Комплексный анализ текста: сформулировать тему и главную мысль текста, вопросы по содержанию текста, составить план (простой, сложный, назывной, вопросный, тезисный)к тексту, определить стиль текста, ведущий тип речи, дать характеристику изобразительно-выразительных средств,</a:t>
                      </a:r>
                      <a:r>
                        <a:rPr lang="ru-RU" sz="1300" b="1" baseline="0" dirty="0">
                          <a:solidFill>
                            <a:srgbClr val="7030A0"/>
                          </a:solidFill>
                          <a:effectLst/>
                        </a:rPr>
                        <a:t> используемых в тексте.</a:t>
                      </a:r>
                      <a:endParaRPr lang="ru-RU" sz="1300" b="1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7030A0"/>
                          </a:solidFill>
                          <a:effectLst/>
                        </a:rPr>
                        <a:t>2. Выразите письменно свое отношение к позиции автора. Обоснуйте свое согласие (или несогласие) с автором (возможны ссылки на разные источники, цитаты)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3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41" marR="6204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b="1" smtClean="0">
                <a:solidFill>
                  <a:srgbClr val="002060"/>
                </a:solidFill>
              </a:rPr>
              <a:pPr>
                <a:defRPr/>
              </a:pPr>
              <a:t>7</a:t>
            </a:fld>
            <a:endParaRPr lang="ru-RU" alt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1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789" y="365126"/>
            <a:ext cx="10389066" cy="6079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Оценочный лист достижения образовательных результатов 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учащихся по читательской грамотности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E7FD-3241-4AC1-B102-5191609C499C}" type="slidenum">
              <a:rPr lang="ru-RU" altLang="ru-RU" b="1" smtClean="0">
                <a:solidFill>
                  <a:srgbClr val="002060"/>
                </a:solidFill>
              </a:rPr>
              <a:pPr>
                <a:defRPr/>
              </a:pPr>
              <a:t>8</a:t>
            </a:fld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23612" r="6295" b="10763"/>
          <a:stretch/>
        </p:blipFill>
        <p:spPr bwMode="auto">
          <a:xfrm>
            <a:off x="152400" y="1257300"/>
            <a:ext cx="119761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285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43D95B9-BE0A-48DF-83E2-0F69959CC2BA}"/>
              </a:ext>
            </a:extLst>
          </p:cNvPr>
          <p:cNvSpPr/>
          <p:nvPr/>
        </p:nvSpPr>
        <p:spPr>
          <a:xfrm>
            <a:off x="0" y="0"/>
            <a:ext cx="1103445" cy="68580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3" y="116712"/>
            <a:ext cx="7374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9496" y="1628800"/>
            <a:ext cx="9974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44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</a:rPr>
              <a:t>Информационные   источники</a:t>
            </a:r>
          </a:p>
        </p:txBody>
      </p:sp>
      <p:pic>
        <p:nvPicPr>
          <p:cNvPr id="36" name="Picture 4" descr="C:\Users\MSShafigullin\Desktop\Проекты\Презентация по ДК\qs.jpg">
            <a:extLst>
              <a:ext uri="{FF2B5EF4-FFF2-40B4-BE49-F238E27FC236}">
                <a16:creationId xmlns:a16="http://schemas.microsoft.com/office/drawing/2014/main" id="{30FAD925-5DED-469E-955A-EA129E2E0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2" y="5896630"/>
            <a:ext cx="471181" cy="47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MSShafigullin\Desktop\2020\Презентация КФУ\THE.png">
            <a:extLst>
              <a:ext uri="{FF2B5EF4-FFF2-40B4-BE49-F238E27FC236}">
                <a16:creationId xmlns:a16="http://schemas.microsoft.com/office/drawing/2014/main" id="{EF635925-9C93-4B6C-8C9E-8F14A643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23" y="5125027"/>
            <a:ext cx="336000" cy="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E60FB14-CE5C-48F7-89A3-247D5E5AA553}"/>
              </a:ext>
            </a:extLst>
          </p:cNvPr>
          <p:cNvSpPr txBox="1"/>
          <p:nvPr/>
        </p:nvSpPr>
        <p:spPr>
          <a:xfrm>
            <a:off x="112068" y="6305035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1067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1219170">
              <a:defRPr/>
            </a:pPr>
            <a:r>
              <a:rPr lang="ru-RU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1067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82A666-66EA-4CE6-91B4-5355BBFBB93B}"/>
              </a:ext>
            </a:extLst>
          </p:cNvPr>
          <p:cNvSpPr txBox="1"/>
          <p:nvPr/>
        </p:nvSpPr>
        <p:spPr>
          <a:xfrm>
            <a:off x="112068" y="5445224"/>
            <a:ext cx="87930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1219170">
              <a:defRPr/>
            </a:pP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1067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1067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</a:p>
        </p:txBody>
      </p:sp>
      <p:pic>
        <p:nvPicPr>
          <p:cNvPr id="40" name="Picture 4" descr="C:\Users\MSShafigullin\Desktop\2020\5+\5+ (white).png">
            <a:extLst>
              <a:ext uri="{FF2B5EF4-FFF2-40B4-BE49-F238E27FC236}">
                <a16:creationId xmlns:a16="http://schemas.microsoft.com/office/drawing/2014/main" id="{11366795-9454-4812-BE56-4EC44BE77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3" y="4581128"/>
            <a:ext cx="699740" cy="31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35760" y="3732157"/>
            <a:ext cx="5184660" cy="2789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EBBD76C-7E5D-EDBB-A6E2-12A3596D8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A1C5-B1E9-4C81-9260-F2CCA8E85C3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60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581800E0BEE35489CBF6344B448207B" ma:contentTypeVersion="2" ma:contentTypeDescription="Создание документа." ma:contentTypeScope="" ma:versionID="a6b89e1e3f76ee02c2abd0476548f199">
  <xsd:schema xmlns:xsd="http://www.w3.org/2001/XMLSchema" xmlns:xs="http://www.w3.org/2001/XMLSchema" xmlns:p="http://schemas.microsoft.com/office/2006/metadata/properties" xmlns:ns3="50aea6cc-66ce-4695-b3c8-4ec9dc2a6edb" targetNamespace="http://schemas.microsoft.com/office/2006/metadata/properties" ma:root="true" ma:fieldsID="60ed3ac24507fdf1eda022f6b7a21a4f" ns3:_="">
    <xsd:import namespace="50aea6cc-66ce-4695-b3c8-4ec9dc2a6ed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aea6cc-66ce-4695-b3c8-4ec9dc2a6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00752E-DCD2-4735-8922-355565726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aea6cc-66ce-4695-b3c8-4ec9dc2a6e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B5C0C4-4B5B-4057-9E35-CDAC907917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76F18C-E93A-4E22-9C19-22424F20532A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50aea6cc-66ce-4695-b3c8-4ec9dc2a6edb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6311</TotalTime>
  <Words>3978</Words>
  <Application>Microsoft Office PowerPoint</Application>
  <PresentationFormat>Широкоэкранный</PresentationFormat>
  <Paragraphs>622</Paragraphs>
  <Slides>39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Calibri</vt:lpstr>
      <vt:lpstr>Calibri Light</vt:lpstr>
      <vt:lpstr>Microsoft Sans Serif</vt:lpstr>
      <vt:lpstr>PT Sans</vt:lpstr>
      <vt:lpstr>Times New Roman</vt:lpstr>
      <vt:lpstr>Wingdings</vt:lpstr>
      <vt:lpstr>Тема Office</vt:lpstr>
      <vt:lpstr>1_Тема Office</vt:lpstr>
      <vt:lpstr>Презентация PowerPoint</vt:lpstr>
      <vt:lpstr>Знаем, умеем, применяем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Оценочный лист достижения образовательных результатов  учащихся по читательской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Уроки учителей школ-участниц международного исследования PISA</vt:lpstr>
      <vt:lpstr>Уроки учителей школ-участниц международного исследования PISA</vt:lpstr>
      <vt:lpstr>Уроки учителей школ-участниц международного исследования PISA</vt:lpstr>
      <vt:lpstr>Уроки учителей школ-участниц международного исследования PISA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РОССИЙСКАЯ ШКОЛА СКВОЗЬ ПРИЗМУ PISA-2015</dc:title>
  <dc:creator>Раис Шайхелисламов</dc:creator>
  <cp:lastModifiedBy>Пользователь</cp:lastModifiedBy>
  <cp:revision>325</cp:revision>
  <cp:lastPrinted>2020-10-05T08:15:48Z</cp:lastPrinted>
  <dcterms:created xsi:type="dcterms:W3CDTF">2020-08-25T15:54:58Z</dcterms:created>
  <dcterms:modified xsi:type="dcterms:W3CDTF">2023-02-04T03:46:52Z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0x0101009581800E0BEE35489CBF6344B448207B</vt:lpwstr>
  </property>
</Properties>
</file>